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trictFirstAndLastChars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8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5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1" r:id="rId27"/>
  </p:sldIdLst>
  <p:sldSz cx="9144000" cy="6858000" type="screen4x3"/>
  <p:notesSz cx="6858000" cy="9144000"/>
  <p:defaultTextStyle>
    <a:defPPr>
      <a:defRPr lang="ar-SA"/>
    </a:defPPr>
    <a:lvl1pPr algn="r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1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800080"/>
    <a:srgbClr val="CCECFF"/>
    <a:srgbClr val="FF0066"/>
    <a:srgbClr val="FF3300"/>
    <a:srgbClr val="FF99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7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7665F8F-372C-484F-B0A4-99A444298B9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Times New Roman (Arabic)" charset="0"/>
        <a:cs typeface="Times New Roman (Arabic)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8A508-77E7-4436-9D83-E51707AA05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85784-E03F-4738-A535-A935091F36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9504-A032-4D4D-85E6-24AD5D9028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59FCB-5960-41C3-86EA-00BB01F2A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EA2670-F660-4DBB-8292-BF91BB24CB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763C4-96C1-45BC-865C-D4DAE06722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11E6E-D2D2-4CD4-97E7-D0E7915274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AF49C-8BFE-40C9-8677-473D0962E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88FBF-F7C9-48DD-BB9E-C67D875FC7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478C-8278-4236-82CD-97598D20A6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941A66-EA61-4952-ACFF-4F5D99840F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74AD566-072A-4127-BDAC-8734F2B46CD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5pPr>
      <a:lvl6pPr marL="457200"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6pPr>
      <a:lvl7pPr marL="914400"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7pPr>
      <a:lvl8pPr marL="1371600"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8pPr>
      <a:lvl9pPr marL="1828800"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Times New Roman (Arabic)" charset="0"/>
          <a:cs typeface="Times New Roman (Arabic)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765175"/>
            <a:ext cx="9144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4800">
                <a:solidFill>
                  <a:schemeClr val="accent2"/>
                </a:solidFill>
                <a:latin typeface="Tahoma" pitchFamily="34" charset="0"/>
                <a:cs typeface="Andalus" pitchFamily="2" charset="-78"/>
              </a:rPr>
              <a:t>إعداد الطالب للدراسة الجامعية</a:t>
            </a:r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1773238"/>
            <a:ext cx="91440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sz="4800">
                <a:solidFill>
                  <a:srgbClr val="800080"/>
                </a:solidFill>
                <a:latin typeface="Tahoma" pitchFamily="34" charset="0"/>
                <a:cs typeface="Andalus" pitchFamily="2" charset="-78"/>
              </a:rPr>
              <a:t>د. البرير عثمان محمد</a:t>
            </a:r>
            <a:endParaRPr lang="en-US" sz="4800">
              <a:solidFill>
                <a:srgbClr val="FF9900"/>
              </a:solidFill>
              <a:latin typeface="Tahoma" pitchFamily="34" charset="0"/>
              <a:cs typeface="Andalus" pitchFamily="2" charset="-78"/>
            </a:endParaRP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2708275"/>
            <a:ext cx="9144000" cy="384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6600FF"/>
                </a:solidFill>
                <a:latin typeface="Tahoma" pitchFamily="34" charset="0"/>
                <a:cs typeface="Andalus" pitchFamily="2" charset="-78"/>
              </a:rPr>
              <a:t>جامعة الملك فيصل ـ كلية التربية، الاحساء</a:t>
            </a:r>
          </a:p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FF3300"/>
                </a:solidFill>
              </a:rPr>
              <a:t>إعداد </a:t>
            </a:r>
            <a:r>
              <a:rPr lang="ar-SA" sz="3600">
                <a:solidFill>
                  <a:srgbClr val="FF3300"/>
                </a:solidFill>
                <a:cs typeface="Times New Roman" pitchFamily="18" charset="0"/>
              </a:rPr>
              <a:t>ا</a:t>
            </a:r>
            <a:r>
              <a:rPr lang="ar-SA" sz="3600">
                <a:solidFill>
                  <a:srgbClr val="FF3300"/>
                </a:solidFill>
              </a:rPr>
              <a:t>لماده للعرض</a:t>
            </a:r>
            <a:endParaRPr lang="ar-SA" sz="3600">
              <a:solidFill>
                <a:srgbClr val="FF3300"/>
              </a:solidFill>
              <a:latin typeface="Tahoma" pitchFamily="34" charset="0"/>
              <a:cs typeface="Andalus" pitchFamily="2" charset="-78"/>
            </a:endParaRPr>
          </a:p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FF3300"/>
                </a:solidFill>
                <a:latin typeface="Tahoma" pitchFamily="34" charset="0"/>
                <a:cs typeface="Andalus" pitchFamily="2" charset="-78"/>
              </a:rPr>
              <a:t>أ.د. عدنان حمزة زاهد</a:t>
            </a:r>
          </a:p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FF3300"/>
                </a:solidFill>
                <a:latin typeface="Tahoma" pitchFamily="34" charset="0"/>
                <a:cs typeface="Andalus" pitchFamily="2" charset="-78"/>
              </a:rPr>
              <a:t>جامعة الملك عبد العزيز-كلية الهندسه</a:t>
            </a:r>
            <a:endParaRPr lang="en-US" sz="4800">
              <a:solidFill>
                <a:srgbClr val="FF3300"/>
              </a:solidFill>
              <a:latin typeface="Tahoma" pitchFamily="34" charset="0"/>
              <a:cs typeface="Andal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3" grpId="0" autoUpdateAnimBg="0"/>
      <p:bldP spid="205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838200" y="1295400"/>
            <a:ext cx="739140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2-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التفكير الناقد والحر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  <a:endParaRPr lang="en-US" altLang="en-US" sz="2800">
              <a:cs typeface="Traditional Arabic" pitchFamily="2" charset="-78"/>
            </a:endParaRPr>
          </a:p>
          <a:p>
            <a:pPr lvl="1" algn="just"/>
            <a:endParaRPr lang="en-US" altLang="en-US" sz="1000">
              <a:cs typeface="Traditional Arabic" pitchFamily="2" charset="-78"/>
            </a:endParaRPr>
          </a:p>
          <a:p>
            <a:pPr lvl="1" algn="just"/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وهو من العناصر الأساسية التي يدرسها الطالب المبتدئ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.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فعمل الجامعة هو تنمية العقل ويتم ذلك من خلال تحريره وتحرير الفكر</a:t>
            </a:r>
            <a:r>
              <a:rPr lang="en-US" altLang="en-US" sz="2800">
                <a:solidFill>
                  <a:srgbClr val="FF9900"/>
                </a:solidFill>
                <a:cs typeface="Traditional Arabic" pitchFamily="2" charset="-78"/>
              </a:rPr>
              <a:t>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10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62000" y="3124200"/>
            <a:ext cx="7467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en-US" altLang="en-US" sz="2800"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أستاذ الجامعة لديه توقعات من الطالب تختلف عن توقعات  مدرس الثانوي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فالطالب عليه قراءة الدرس مسبقا والتعرف لاحقا علي الحقائق الأساسية والنظريات  وتطبيقها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r>
              <a:rPr lang="en-US" altLang="en-US" sz="2800">
                <a:cs typeface="Traditional Arabic" pitchFamily="2" charset="-78"/>
              </a:rPr>
              <a:t>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85800" y="4648200"/>
            <a:ext cx="7543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من أهم الأدوات التي يتعلمها الطالب هنا الاستنتاج  الاستدلالي والاستنتاج الاستقرائي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5" grpId="0" autoUpdateAnimBg="0"/>
      <p:bldP spid="1024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33400" y="1295400"/>
            <a:ext cx="762000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3-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الطالب والتوتر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  <a:endParaRPr lang="en-US" altLang="en-US" sz="2800">
              <a:cs typeface="Traditional Arabic" pitchFamily="2" charset="-78"/>
            </a:endParaRPr>
          </a:p>
          <a:p>
            <a:pPr algn="just"/>
            <a:endParaRPr lang="en-US" altLang="en-US" sz="1000">
              <a:cs typeface="Traditional Arabic" pitchFamily="2" charset="-78"/>
            </a:endParaRPr>
          </a:p>
          <a:p>
            <a:pPr algn="just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الضغط والتوتر ظاهرتان تصاحبان الإنسان طوال حياته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والتوتر من أهم العوامل الذاتية التي تؤدي إلى تأخر الطلاب عن دراستهم وهو يعالج بما هو غير متوافق معه مثل الاسترخاء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فالإنسان لا يكون متوتراً   ومسترخيا في  الوقت نفسه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11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57200" y="3886200"/>
            <a:ext cx="7696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للتعامل مع التوتر وإدارته والسيطرة على الضغوط الكثيرة التي يمر بها الطالب أثناء دراسته الجامعية عليه أولا  التعرف علي بوادر وعلامات التوتر لدية ومعرفة كيفية السيطرة عليه وتخفيضه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33400" y="304800"/>
            <a:ext cx="83058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4-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اختيار التخصص</a:t>
            </a:r>
            <a:endParaRPr lang="en-US" altLang="en-US" sz="3200" b="1">
              <a:solidFill>
                <a:schemeClr val="accent2"/>
              </a:solidFill>
              <a:cs typeface="Traditional Arabic" pitchFamily="2" charset="-78"/>
            </a:endParaRPr>
          </a:p>
          <a:p>
            <a:pPr algn="just"/>
            <a:endParaRPr lang="en-US" altLang="en-US" sz="1000">
              <a:cs typeface="Traditional Arabic" pitchFamily="2" charset="-78"/>
            </a:endParaRPr>
          </a:p>
          <a:p>
            <a:pPr algn="just"/>
            <a:r>
              <a:rPr lang="en-US" altLang="en-US" sz="2800">
                <a:solidFill>
                  <a:srgbClr val="FF9900"/>
                </a:solidFill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يعد اختيار التخصص مهارة معلوماتية وهو من أهم وأصعب القرارات التي يتخذها الطالب في حياته الدراسية والمستقبلية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.</a:t>
            </a:r>
            <a:r>
              <a:rPr lang="en-US" altLang="en-US" sz="2800">
                <a:cs typeface="Traditional Arabic" pitchFamily="2" charset="-78"/>
              </a:rPr>
              <a:t> </a:t>
            </a:r>
          </a:p>
          <a:p>
            <a:pPr algn="just"/>
            <a:r>
              <a:rPr lang="ar-SA" altLang="en-US" sz="2800">
                <a:solidFill>
                  <a:srgbClr val="800080"/>
                </a:solidFill>
                <a:cs typeface="Traditional Arabic" pitchFamily="2" charset="-78"/>
              </a:rPr>
              <a:t>ومن الأسئلة التي تدور في ذهنه</a:t>
            </a:r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 :</a:t>
            </a:r>
            <a:endParaRPr lang="en-US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12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57200" y="22860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•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ما هي طبيعة ونوع العمل المستقبلي الذي أريده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81000" y="27432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•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ما هي مجالات الدراسة التي تهيئ الفرص لهذا العمل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28600" y="3200400"/>
            <a:ext cx="861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•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ما هو الدور الذي تلعبه الجامعة نحو مستقبلي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28600" y="3886200"/>
            <a:ext cx="8610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altLang="en-US" sz="2800">
                <a:solidFill>
                  <a:srgbClr val="800080"/>
                </a:solidFill>
                <a:cs typeface="Traditional Arabic" pitchFamily="2" charset="-78"/>
              </a:rPr>
              <a:t>والتخطيط المستقبلي الشامل يعتمد علي المعلومات التي يحصل عليها الطالب أولا عن نوعية شخصيته وذلك مثل</a:t>
            </a:r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 :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1000" y="48006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-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الرغبة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533400" y="51816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-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الاستعداد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81000" y="55626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أهداف الحياة وقيم العمل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2" grpId="0" autoUpdateAnimBg="0"/>
      <p:bldP spid="12293" grpId="0" autoUpdateAnimBg="0"/>
      <p:bldP spid="12294" grpId="0" autoUpdateAnimBg="0"/>
      <p:bldP spid="12295" grpId="0" autoUpdateAnimBg="0"/>
      <p:bldP spid="12296" grpId="0" autoUpdateAnimBg="0"/>
      <p:bldP spid="12297" grpId="0" autoUpdateAnimBg="0"/>
      <p:bldP spid="1229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066800" y="1219200"/>
            <a:ext cx="7239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5-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تنمية وتطوير القيم الذاتية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13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990600" y="1981200"/>
            <a:ext cx="731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ماذا نعرف عن القيم ؟</a:t>
            </a:r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914400" y="2514600"/>
            <a:ext cx="739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عندما نتعرف على قيمنا فإنما نتعرف على أنفسنا ونواجهها ويقودنا ذلك إلى الرضا النفسي</a:t>
            </a: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762000" y="34290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الجامعة تساعد الطالب على اكتشاف قيمه</a:t>
            </a: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r>
              <a:rPr lang="en-US"/>
              <a:t> 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85800" y="38862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خطوات اكتشاف القيم</a:t>
            </a: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/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609600" y="43434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هناك قيم تنظم حياتنا الشخصية وخيار اتنا الأخلاقية</a:t>
            </a: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533400" y="48006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هناك قيم أخرى اقتصادية واجتماعية وسياسية ودينية وعقلية</a:t>
            </a: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  <p:bldP spid="13317" grpId="0" autoUpdateAnimBg="0"/>
      <p:bldP spid="13318" grpId="0" autoUpdateAnimBg="0"/>
      <p:bldP spid="13319" grpId="0" autoUpdateAnimBg="0"/>
      <p:bldP spid="13321" grpId="0" autoUpdateAnimBg="0"/>
      <p:bldP spid="13322" grpId="0" autoUpdateAnimBg="0"/>
      <p:bldP spid="1332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62000" y="1524000"/>
            <a:ext cx="777240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altLang="en-US" sz="32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مجموعة العناصر الثالثة</a:t>
            </a:r>
            <a:r>
              <a:rPr lang="en-US" altLang="en-US" sz="32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: </a:t>
            </a:r>
            <a:r>
              <a:rPr lang="ar-SA" altLang="en-US" sz="32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علاقات الطالب الشخصية والعلمية</a:t>
            </a:r>
            <a:endParaRPr lang="en-US" altLang="en-US" b="1">
              <a:latin typeface="Arabic Transparent" pitchFamily="2" charset="-78"/>
              <a:cs typeface="Arabic Transparent" pitchFamily="2" charset="-78"/>
            </a:endParaRPr>
          </a:p>
          <a:p>
            <a:pPr algn="just"/>
            <a:endParaRPr lang="en-US" altLang="en-US" sz="1000">
              <a:cs typeface="Traditional Arabic" pitchFamily="2" charset="-78"/>
            </a:endParaRPr>
          </a:p>
          <a:p>
            <a:pPr algn="just"/>
            <a:r>
              <a:rPr lang="en-US" altLang="en-US" sz="2800">
                <a:solidFill>
                  <a:srgbClr val="FF9900"/>
                </a:solidFill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تضم هذه المجموعة أربع عناصر وهي علاقات مهمة بالنسبة للعملية التعليمية وبالنسبة للبقاء في الجامعة والنجاح في الدراسة و هي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:</a:t>
            </a:r>
            <a:endParaRPr lang="en-US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14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85800" y="33528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1-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العلاقة بين الطالب والأستاذ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09600" y="38100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2-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العلاقة بين الطالب والمشرف الأكاديمي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33400" y="42672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3-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علاقة الطالب بالقسم والإدارة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57200" y="4724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4-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علاقة الطالب بنفسه ومع الآخرين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40" grpId="0" autoUpdateAnimBg="0"/>
      <p:bldP spid="14341" grpId="0" autoUpdateAnimBg="0"/>
      <p:bldP spid="14342" grpId="0" autoUpdateAnimBg="0"/>
      <p:bldP spid="1434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914400" y="838200"/>
            <a:ext cx="754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1-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العلاقة بين الطالب والأستاذ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15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38200" y="14478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ماذا تعرف عن أستاذ في الجامعة ؟</a:t>
            </a:r>
            <a:endParaRPr lang="en-US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762000" y="19050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ما هي الفرو قات بين الأستاذ الجامعي و معلم المدرسة الثانوية ؟</a:t>
            </a:r>
            <a:endParaRPr lang="en-US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81000" y="23622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ما هو عمل الأستاذ الجامعي ؟</a:t>
            </a:r>
            <a:endParaRPr lang="en-US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762000" y="2819400"/>
            <a:ext cx="762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000">
                <a:solidFill>
                  <a:srgbClr val="6600FF"/>
                </a:solidFill>
                <a:cs typeface="Traditional Arabic" pitchFamily="2" charset="-78"/>
              </a:rPr>
              <a:t>التدريس - القراءة - إجراء التجارب - مراجعة مسودات الكتب والأبحاث - تقديم محاضرات للمجتمع - إرشاد الطلاب - المساعدة في مشاريع التنمية - حضور المؤتمرات - عضوية اللجان الأكاديمية والإدارية والاستشارية</a:t>
            </a:r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533400" y="35052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الأمور التي ينصح بها للاستفادة القصوى من علاقة الطالب بأستاذه الجامعي</a:t>
            </a: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:</a:t>
            </a:r>
            <a:endParaRPr lang="en-US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457200" y="4038600"/>
            <a:ext cx="80010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</a:t>
            </a:r>
            <a:r>
              <a:rPr lang="ar-SA">
                <a:solidFill>
                  <a:srgbClr val="6600FF"/>
                </a:solidFill>
                <a:cs typeface="Traditional Arabic" pitchFamily="2" charset="-78"/>
              </a:rPr>
              <a:t>الحضور للمحاضرة بانتظام وفي الزمن المطلوب</a:t>
            </a: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.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</a:t>
            </a:r>
            <a:r>
              <a:rPr lang="ar-SA">
                <a:solidFill>
                  <a:srgbClr val="6600FF"/>
                </a:solidFill>
                <a:cs typeface="Traditional Arabic" pitchFamily="2" charset="-78"/>
              </a:rPr>
              <a:t>الحضور بمظهر جيد</a:t>
            </a: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.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</a:t>
            </a:r>
            <a:r>
              <a:rPr lang="ar-SA">
                <a:solidFill>
                  <a:srgbClr val="6600FF"/>
                </a:solidFill>
                <a:cs typeface="Traditional Arabic" pitchFamily="2" charset="-78"/>
              </a:rPr>
              <a:t>الاستفادة من الساعات المكتبية للأستاذ</a:t>
            </a: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.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</a:t>
            </a:r>
            <a:r>
              <a:rPr lang="ar-SA">
                <a:solidFill>
                  <a:srgbClr val="6600FF"/>
                </a:solidFill>
                <a:cs typeface="Traditional Arabic" pitchFamily="2" charset="-78"/>
              </a:rPr>
              <a:t>إبداء الرغبة في الدرس</a:t>
            </a: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.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</a:t>
            </a:r>
            <a:r>
              <a:rPr lang="ar-SA">
                <a:solidFill>
                  <a:srgbClr val="6600FF"/>
                </a:solidFill>
                <a:cs typeface="Traditional Arabic" pitchFamily="2" charset="-78"/>
              </a:rPr>
              <a:t>قراءة المادة المطلوبة قبل المحاضرة</a:t>
            </a: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.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</a:t>
            </a:r>
            <a:r>
              <a:rPr lang="ar-SA">
                <a:solidFill>
                  <a:srgbClr val="6600FF"/>
                </a:solidFill>
                <a:cs typeface="Traditional Arabic" pitchFamily="2" charset="-78"/>
              </a:rPr>
              <a:t>الإنصات أثناء المحاضرة وتقديم الواجبات والأبحاث في وقتها المحدد</a:t>
            </a:r>
            <a:r>
              <a:rPr lang="en-US">
                <a:solidFill>
                  <a:srgbClr val="6600FF"/>
                </a:solidFill>
                <a:cs typeface="Traditional Arabic" pitchFamily="2" charset="-78"/>
              </a:rPr>
              <a:t> 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48" grpId="0" autoUpdateAnimBg="0"/>
      <p:bldP spid="31749" grpId="0" autoUpdateAnimBg="0"/>
      <p:bldP spid="31750" grpId="0" autoUpdateAnimBg="0"/>
      <p:bldP spid="31751" grpId="0" autoUpdateAnimBg="0"/>
      <p:bldP spid="31753" grpId="0" autoUpdateAnimBg="0"/>
      <p:bldP spid="3175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800" y="533400"/>
            <a:ext cx="7391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2-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العلاقة بين الطالب والمشرف الأكاديمي</a:t>
            </a:r>
            <a:endParaRPr lang="en-US" altLang="en-US" sz="2800">
              <a:solidFill>
                <a:schemeClr val="accent2"/>
              </a:solidFill>
              <a:cs typeface="Traditional Arabic" pitchFamily="2" charset="-78"/>
            </a:endParaRPr>
          </a:p>
          <a:p>
            <a:pPr algn="just"/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ومن مكونات العلاقة الجيدة مع المشرف أن يلمس الطالب مزايا معينة في مشرفة الأكاديمي وذلك مثل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: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endParaRPr lang="en-US">
              <a:cs typeface="Arabic Transparent" pitchFamily="2" charset="-78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16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09600" y="19812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-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هل يتفاعل مشرفك مع الطلاب في الكلية ؟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533400" y="24384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-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هل يعتبرك شخصًا له حاجات ورغبات محدده ؟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57200" y="28956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-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هل مشرفك يهتم بكرامة الطالب ؟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04800" y="33528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-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هل يهتم بقدراتك الكامنة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0" y="38100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-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هل يساعدك علي فهم كل الخطوات المطلوبة لاتخاذ قرارات أكاديمية صائبة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0" y="42672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-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هل يدعك تعبر عن أفكارك وشعورك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0" y="4724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buFontTx/>
              <a:buChar char="-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هل يستمع إليك ؟ و هل يجيب عن كل تساؤلاتك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0" y="5181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هل له ساعات مكتبية محددة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4" grpId="0" autoUpdateAnimBg="0"/>
      <p:bldP spid="15365" grpId="0" autoUpdateAnimBg="0"/>
      <p:bldP spid="15366" grpId="0" autoUpdateAnimBg="0"/>
      <p:bldP spid="15367" grpId="0" autoUpdateAnimBg="0"/>
      <p:bldP spid="15368" grpId="0" autoUpdateAnimBg="0"/>
      <p:bldP spid="15369" grpId="0" autoUpdateAnimBg="0"/>
      <p:bldP spid="15373" grpId="0" autoUpdateAnimBg="0"/>
      <p:bldP spid="1537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769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ar-SA" altLang="en-US" sz="2800">
                <a:solidFill>
                  <a:schemeClr val="accent2"/>
                </a:solidFill>
                <a:cs typeface="Traditional Arabic" pitchFamily="2" charset="-78"/>
              </a:rPr>
              <a:t>علي الطالب أيضا مسؤوليات محددة لتحسين علاقته مع المشرف</a:t>
            </a:r>
            <a:r>
              <a:rPr lang="ar-SA" altLang="en-US" sz="2800"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وإنجاح عملية الأشراف ومن ذلك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:</a:t>
            </a:r>
            <a:endParaRPr lang="en-US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17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57200" y="22098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أن  يحاول معرفة نفسه أولا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381000" y="26670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لماذا اختار هذه الجامعة ؟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04800" y="31242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ماذا دفعه لاختيار هذا التخصص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0" y="35814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ماذا يساعده لاتخاذ القرارات المناسبة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0" y="40386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أن يتعرف علي الجامعة وبيئتها الأكاديمية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0" y="44958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أن يحاول التعرف علي المشرف الأكاديمي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0" y="49530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أن يحدد مواعيد للمقابلة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0" y="53340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spcBef>
                <a:spcPct val="50000"/>
              </a:spcBef>
            </a:pP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أن يتعرف علي بعض أنظمة الجامعات الأخرى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autoUpdateAnimBg="0"/>
      <p:bldP spid="16389" grpId="0" autoUpdateAnimBg="0"/>
      <p:bldP spid="16390" grpId="0" autoUpdateAnimBg="0"/>
      <p:bldP spid="16391" grpId="0" autoUpdateAnimBg="0"/>
      <p:bldP spid="16392" grpId="0" autoUpdateAnimBg="0"/>
      <p:bldP spid="16394" grpId="0" autoUpdateAnimBg="0"/>
      <p:bldP spid="16395" grpId="0" autoUpdateAnimBg="0"/>
      <p:bldP spid="1639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ar-SA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85800" y="1600200"/>
            <a:ext cx="7391400" cy="201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3 –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علاقة الطالب بالقسم والإدارة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</a:p>
          <a:p>
            <a:pPr algn="just"/>
            <a:endParaRPr lang="en-US" altLang="en-US" sz="1000">
              <a:cs typeface="Traditional Arabic" pitchFamily="2" charset="-78"/>
            </a:endParaRPr>
          </a:p>
          <a:p>
            <a:pPr algn="just"/>
            <a:r>
              <a:rPr lang="en-US" altLang="en-US" sz="2800"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يحتاج الطالب لمعرفة علاقته بإدارة الجامعة وإدارة الكلية وإدارة القسم العلمي الذي ينتمي إليه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،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ليكون مدركاً لحقوقه وواجباته الإدارية المكملة لجوانب حياته الجامعية الأخرى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r>
              <a:rPr lang="en-US" altLang="en-US">
                <a:cs typeface="Arabic Transparent" pitchFamily="2" charset="-78"/>
              </a:rPr>
              <a:t> </a:t>
            </a:r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762000" y="762000"/>
            <a:ext cx="800100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4 -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علاقة الطالب بنفسه ومع الآخرين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  <a:endParaRPr lang="en-US" altLang="en-US" sz="2800">
              <a:cs typeface="Traditional Arabic" pitchFamily="2" charset="-78"/>
            </a:endParaRPr>
          </a:p>
          <a:p>
            <a:pPr algn="just"/>
            <a:endParaRPr lang="en-US" altLang="en-US" sz="1000">
              <a:cs typeface="Traditional Arabic" pitchFamily="2" charset="-78"/>
            </a:endParaRPr>
          </a:p>
          <a:p>
            <a:pPr algn="just"/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إن الالتحاق بالجامعة يعني الدخول لعالم جديد من العلاقات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،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والتواصل هو أساس هذه العلاقات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.</a:t>
            </a:r>
            <a:r>
              <a:rPr lang="en-US" altLang="en-US" sz="2800">
                <a:cs typeface="Traditional Arabic" pitchFamily="2" charset="-78"/>
              </a:rPr>
              <a:t>  </a:t>
            </a:r>
            <a:r>
              <a:rPr lang="ar-SA" altLang="en-US" sz="2800">
                <a:solidFill>
                  <a:schemeClr val="accent2"/>
                </a:solidFill>
                <a:cs typeface="Traditional Arabic" pitchFamily="2" charset="-78"/>
              </a:rPr>
              <a:t>والتواصل البناء يشتمل علي ثمانية عناصر</a:t>
            </a:r>
            <a:r>
              <a:rPr lang="en-US" altLang="en-US" sz="2800">
                <a:solidFill>
                  <a:schemeClr val="accent2"/>
                </a:solidFill>
                <a:cs typeface="Traditional Arabic" pitchFamily="2" charset="-78"/>
              </a:rPr>
              <a:t> :</a:t>
            </a:r>
            <a:endParaRPr 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19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85800" y="22860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1-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التعامل بوضوح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609600" y="27432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2-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الاحترام المتبادل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33400" y="32004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3-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المرجعية المشتركة فيما يتعلق بالخبرات والأفكار والاتجاهات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57200" y="36576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4-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الاستماع باهتمام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381000" y="41148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5-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التأكد من وفهم ما يقوله الطرف الآخر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04800" y="45720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6-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الإحساس بشعور الآخرين بوضع شخصك في مكانهم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0" y="5029200"/>
            <a:ext cx="876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7-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الاعتراف بأحقية الآخرين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28600" y="5486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spcBef>
                <a:spcPct val="50000"/>
              </a:spcBef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8-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القبول  بالاختلاف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6" grpId="0" autoUpdateAnimBg="0"/>
      <p:bldP spid="18437" grpId="0" autoUpdateAnimBg="0"/>
      <p:bldP spid="18438" grpId="0" autoUpdateAnimBg="0"/>
      <p:bldP spid="18439" grpId="0" autoUpdateAnimBg="0"/>
      <p:bldP spid="18440" grpId="0" autoUpdateAnimBg="0"/>
      <p:bldP spid="18441" grpId="0" autoUpdateAnimBg="0"/>
      <p:bldP spid="18442" grpId="0" autoUpdateAnimBg="0"/>
      <p:bldP spid="1844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04800" y="1143000"/>
            <a:ext cx="84582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                                                                        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فعلي الرغم من أهمية هذه المرحلة فأنها لم تجد اهتماماً كبيراً من الدارسين في الوطن العربي والإسلامي الأمر الذي جعل كثيراً من الطلاب يلتحقون بمؤسسات التعليم العالي و الجامعات و يظهرون عجزاً و واضحا في التعامل مع قنوات الجامعات المختلفة إذ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تنقصهم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المهارات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اللازمة للتعامل مع هذه الجامعات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r>
              <a:rPr lang="en-US" altLang="en-US" sz="2800">
                <a:solidFill>
                  <a:srgbClr val="FF3300"/>
                </a:solidFill>
                <a:cs typeface="Traditional Arabic" pitchFamily="2" charset="-78"/>
              </a:rPr>
              <a:t> 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1000" y="533400"/>
            <a:ext cx="83058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altLang="en-US" sz="40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ملخص البحث</a:t>
            </a:r>
            <a:endParaRPr lang="en-US" altLang="en-US" b="1">
              <a:latin typeface="Arabic Transparent" pitchFamily="2" charset="-78"/>
              <a:cs typeface="Arabic Transparent" pitchFamily="2" charset="-78"/>
            </a:endParaRPr>
          </a:p>
          <a:p>
            <a:pPr algn="just"/>
            <a:r>
              <a:rPr lang="en-US" altLang="en-US">
                <a:cs typeface="Arabic Transparent" pitchFamily="2" charset="-78"/>
              </a:rPr>
              <a:t>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يناقش هذا البحث مرحلة الانتقال من التعليم العام إلى التعليم العالي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.</a:t>
            </a:r>
            <a:r>
              <a:rPr lang="en-US" altLang="en-US" sz="2800">
                <a:solidFill>
                  <a:srgbClr val="FF3300"/>
                </a:solidFill>
                <a:cs typeface="Traditional Arabic" pitchFamily="2" charset="-78"/>
              </a:rPr>
              <a:t> 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7200" y="281940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FF3300"/>
                </a:solidFill>
                <a:cs typeface="Traditional Arabic" pitchFamily="2" charset="-78"/>
              </a:rPr>
              <a:t>                           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انطلاقاً من طبيعة الاختلاف بين التعليم العام و التعليم العالي فان ذلك الاختلاف يتطلب تحديد عناصر يتم إعداد الطالب الجامعي على أساسها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.</a:t>
            </a:r>
            <a:r>
              <a:rPr lang="en-US" altLang="en-US" sz="2800">
                <a:solidFill>
                  <a:srgbClr val="FF3300"/>
                </a:solidFill>
                <a:cs typeface="Traditional Arabic" pitchFamily="2" charset="-78"/>
              </a:rPr>
              <a:t> 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81000" y="3733800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لهذا اهتمت هذه الدراسة بمناقشة هذه العناصر  و الوسيلة إلى ذلك إعداد مقرر أكاديمي يدرسه الطالب عند بدء التحاقه بالجامعة ليتسنى له معرفة كيف يتعلم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04800" y="4572000"/>
            <a:ext cx="8458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 يشتمل هذا المقرر على خمسة عشر عنصراً تنقسم بدورها إلى أربع مجموعات تتمثل في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:-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مفهوم التعليم العالي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  ،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العناصر الأكاديمية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 ،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العناصر الاجتماعية ، و علاقات الطالب الشخصية و العملية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utoUpdateAnimBg="0"/>
      <p:bldP spid="3075" grpId="0" autoUpdateAnimBg="0"/>
      <p:bldP spid="3078" grpId="0" autoUpdateAnimBg="0"/>
      <p:bldP spid="3079" grpId="0" autoUpdateAnimBg="0"/>
      <p:bldP spid="308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81000" y="914400"/>
            <a:ext cx="8305800" cy="243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altLang="en-US" sz="32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مجموعة العناصر الرابعة</a:t>
            </a:r>
            <a:r>
              <a:rPr lang="en-US" altLang="en-US" sz="32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: </a:t>
            </a:r>
            <a:r>
              <a:rPr lang="ar-SA" altLang="en-US" sz="32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العناصر الاجتماعية</a:t>
            </a:r>
            <a:endParaRPr lang="en-US" altLang="en-US" b="1">
              <a:latin typeface="Arabic Transparent" pitchFamily="2" charset="-78"/>
              <a:cs typeface="Arabic Transparent" pitchFamily="2" charset="-78"/>
            </a:endParaRPr>
          </a:p>
          <a:p>
            <a:pPr algn="just"/>
            <a:endParaRPr lang="en-US" altLang="en-US" sz="1000">
              <a:cs typeface="Arabic Transparent" pitchFamily="2" charset="-78"/>
            </a:endParaRPr>
          </a:p>
          <a:p>
            <a:pPr algn="just"/>
            <a:r>
              <a:rPr lang="en-US" altLang="en-US">
                <a:solidFill>
                  <a:srgbClr val="6600FF"/>
                </a:solidFill>
                <a:cs typeface="Arabic Transparent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تضم هذه المجموعة الأخيرة أربعة عناصر لإعداد الطالب الجامعي تتعلق في مجملها بحياته الاجتماعية  من  سكن وأسلوب حياة ومشاركته في المناشط غير الصفية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.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ولاشك أن اعتماد الطالب علي نفسه أثناء الدراسة يتطلب منه تدبير حياته وإدارتها بصورة تمكنه من اجتياز هذه المرحلة بنجاح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.</a:t>
            </a:r>
            <a:endParaRPr 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20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4800" y="35052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1 –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المناشط غير الصفية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0" y="39624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2 –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السكن في منزل الأسرة أو في الجامعة أو السكن الخاص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0" y="44196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3 –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أسلوب صحي للحياة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0" y="4876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4 –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تكلفة الدراسة الجامعية وإدارة المال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60" grpId="0" autoUpdateAnimBg="0"/>
      <p:bldP spid="19461" grpId="0" autoUpdateAnimBg="0"/>
      <p:bldP spid="19462" grpId="0" autoUpdateAnimBg="0"/>
      <p:bldP spid="1946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57200" y="1066800"/>
            <a:ext cx="815340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1 –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المناشط غير الصفية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  <a:endParaRPr lang="en-US" altLang="en-US" sz="2800">
              <a:cs typeface="Traditional Arabic" pitchFamily="2" charset="-78"/>
            </a:endParaRPr>
          </a:p>
          <a:p>
            <a:pPr algn="just"/>
            <a:endParaRPr lang="en-US" altLang="en-US" sz="1000">
              <a:solidFill>
                <a:srgbClr val="FF9900"/>
              </a:solidFill>
              <a:cs typeface="Traditional Arabic" pitchFamily="2" charset="-78"/>
            </a:endParaRPr>
          </a:p>
          <a:p>
            <a:pPr algn="just"/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من فوائد هذه المناشط أنها تمنح الطالب فرصة المشاركة والقيادة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،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ومن أمثلة هذه المناشط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:</a:t>
            </a:r>
            <a:endParaRPr lang="en-US" sz="2800">
              <a:cs typeface="Traditional Arabic" pitchFamily="2" charset="-78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21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381000" y="26670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المنافسات الرياضية المختلفة و الرحلات و الكشافة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04800" y="31242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الجمعيات الاجتماعية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28600" y="35814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المنظمات المهنية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0" y="40386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الاتحادات الطلابية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0" y="4495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المناشط الثقافية والإعلامية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0" y="49530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spcBef>
                <a:spcPct val="50000"/>
              </a:spcBef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الجمعيات الدينية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4" grpId="0" autoUpdateAnimBg="0"/>
      <p:bldP spid="20485" grpId="0" autoUpdateAnimBg="0"/>
      <p:bldP spid="20486" grpId="0" autoUpdateAnimBg="0"/>
      <p:bldP spid="20487" grpId="0" autoUpdateAnimBg="0"/>
      <p:bldP spid="20488" grpId="0" autoUpdateAnimBg="0"/>
      <p:bldP spid="2048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762000" y="1447800"/>
            <a:ext cx="7467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2 –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السكن في منزل الأسرة أو في الجامعة أو السكن الخاص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  <a:endParaRPr lang="en-US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22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38200" y="21336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خيارات السكن</a:t>
            </a: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:</a:t>
            </a:r>
            <a:endParaRPr lang="en-US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762000" y="26670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2800">
                <a:solidFill>
                  <a:srgbClr val="6600FF"/>
                </a:solidFill>
                <a:cs typeface="Traditional Arabic" pitchFamily="2" charset="-78"/>
              </a:rPr>
              <a:t>- </a:t>
            </a:r>
            <a:r>
              <a:rPr lang="ar-SA" sz="2800">
                <a:solidFill>
                  <a:srgbClr val="6600FF"/>
                </a:solidFill>
                <a:cs typeface="Traditional Arabic" pitchFamily="2" charset="-78"/>
              </a:rPr>
              <a:t>الجامعة</a:t>
            </a:r>
            <a:r>
              <a:rPr lang="en-US" sz="2800">
                <a:solidFill>
                  <a:srgbClr val="6600FF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685800" y="31242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2800">
                <a:solidFill>
                  <a:srgbClr val="6600FF"/>
                </a:solidFill>
                <a:cs typeface="Traditional Arabic" pitchFamily="2" charset="-78"/>
              </a:rPr>
              <a:t>- </a:t>
            </a:r>
            <a:r>
              <a:rPr lang="ar-SA" sz="2800">
                <a:solidFill>
                  <a:srgbClr val="6600FF"/>
                </a:solidFill>
                <a:cs typeface="Traditional Arabic" pitchFamily="2" charset="-78"/>
              </a:rPr>
              <a:t>الأصدقاء</a:t>
            </a:r>
            <a:r>
              <a:rPr lang="en-US" sz="2800">
                <a:solidFill>
                  <a:srgbClr val="6600FF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609600" y="35814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sz="2800">
                <a:solidFill>
                  <a:srgbClr val="6600FF"/>
                </a:solidFill>
                <a:cs typeface="Traditional Arabic" pitchFamily="2" charset="-78"/>
              </a:rPr>
              <a:t>- </a:t>
            </a:r>
            <a:r>
              <a:rPr lang="ar-SA" sz="2800">
                <a:solidFill>
                  <a:srgbClr val="6600FF"/>
                </a:solidFill>
                <a:cs typeface="Traditional Arabic" pitchFamily="2" charset="-78"/>
              </a:rPr>
              <a:t>الأهل</a:t>
            </a:r>
            <a:r>
              <a:rPr lang="en-US" sz="2800">
                <a:solidFill>
                  <a:srgbClr val="6600FF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533400" y="4191000"/>
            <a:ext cx="769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توضيح مزايا كل نوع من انواع السكن وإرشاد الطالب لاختيار السكن المناسب والملائم لظروفه الخاصة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8" grpId="0" autoUpdateAnimBg="0"/>
      <p:bldP spid="21509" grpId="0" autoUpdateAnimBg="0"/>
      <p:bldP spid="21510" grpId="0" autoUpdateAnimBg="0"/>
      <p:bldP spid="21511" grpId="0" autoUpdateAnimBg="0"/>
      <p:bldP spid="21512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533400" y="1447800"/>
            <a:ext cx="7924800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3 –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أسلوب صحي للحياة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  <a:endParaRPr lang="en-US" altLang="en-US" sz="2800">
              <a:solidFill>
                <a:srgbClr val="FF9900"/>
              </a:solidFill>
              <a:cs typeface="Traditional Arabic" pitchFamily="2" charset="-78"/>
            </a:endParaRPr>
          </a:p>
          <a:p>
            <a:pPr algn="just"/>
            <a:endParaRPr lang="en-US" altLang="en-US" sz="1000">
              <a:solidFill>
                <a:srgbClr val="FF9900"/>
              </a:solidFill>
              <a:cs typeface="Traditional Arabic" pitchFamily="2" charset="-78"/>
            </a:endParaRPr>
          </a:p>
          <a:p>
            <a:pPr algn="just"/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كثير من الأمراض والوفيات مقرونة بالطريقة التي يعيش بها الناس ويمكن الحد منها بواسطة تناول الغذاء الصحي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.</a:t>
            </a:r>
            <a:r>
              <a:rPr lang="en-US" altLang="en-US" sz="2800">
                <a:solidFill>
                  <a:srgbClr val="FF9900"/>
                </a:solidFill>
                <a:cs typeface="Traditional Arabic" pitchFamily="2" charset="-78"/>
              </a:rPr>
              <a:t> </a:t>
            </a:r>
            <a:endParaRPr lang="en-US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23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57200" y="31242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نحن نجهل إلى حد كبير القيمة الغذائية لما نتناوله من أطعمة</a:t>
            </a: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ما هو الفرق بين الأطعمة الطبيعية والأطعمة ذات الإعداد المسبق ؟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304800" y="4038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ما هي محاسن ومضار الحمية الغذائية ؟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28600" y="44958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ما هي فائدة الرياضة لبناء الجسم ؟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0" y="49530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3300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ما هي مضار المواد المخدرة وجوانبها القانونية المختلفة ؟</a:t>
            </a:r>
            <a:endParaRPr lang="en-US" sz="2800">
              <a:solidFill>
                <a:srgbClr val="FF3300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2" grpId="0" autoUpdateAnimBg="0"/>
      <p:bldP spid="22533" grpId="0" autoUpdateAnimBg="0"/>
      <p:bldP spid="22534" grpId="0" autoUpdateAnimBg="0"/>
      <p:bldP spid="22535" grpId="0" autoUpdateAnimBg="0"/>
      <p:bldP spid="2253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85800" y="685800"/>
            <a:ext cx="7543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4 –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تكلفة الدراسة الجامعية وإدارة المال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</a:p>
          <a:p>
            <a:pPr algn="just"/>
            <a:endParaRPr lang="en-US" altLang="en-US" sz="1000">
              <a:solidFill>
                <a:srgbClr val="FF0066"/>
              </a:solidFill>
              <a:cs typeface="Traditional Arabic" pitchFamily="2" charset="-78"/>
            </a:endParaRPr>
          </a:p>
          <a:p>
            <a:pPr algn="just"/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وتتمثل تكلفة الدراسة في جوانب متعددة منها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:</a:t>
            </a:r>
            <a:endParaRPr lang="en-US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24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" y="19050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الرسوم الدراسية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33400" y="23622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قيمة الكتب والأدوات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57200" y="28194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الغذاء والمسكن والملبس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381000" y="32766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المواصلات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304800" y="3657600"/>
            <a:ext cx="792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العلاج والمصروفات الشخصية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0" y="42672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أما الموارد المالية فتتمثل غالبا في الآتي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: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0" y="47244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موارد شخصية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0" y="51816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موارد الأسرة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0" y="56388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spcBef>
                <a:spcPct val="50000"/>
              </a:spcBef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المساعدات المالية من الجامعة أو أي مؤسسة حكومية أو خاصة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6" grpId="0" autoUpdateAnimBg="0"/>
      <p:bldP spid="23557" grpId="0" autoUpdateAnimBg="0"/>
      <p:bldP spid="23558" grpId="0" autoUpdateAnimBg="0"/>
      <p:bldP spid="23559" grpId="0" autoUpdateAnimBg="0"/>
      <p:bldP spid="23560" grpId="0" autoUpdateAnimBg="0"/>
      <p:bldP spid="23561" grpId="0" autoUpdateAnimBg="0"/>
      <p:bldP spid="23562" grpId="0" autoUpdateAnimBg="0"/>
      <p:bldP spid="23563" grpId="0" autoUpdateAnimBg="0"/>
      <p:bldP spid="2356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0" y="381000"/>
            <a:ext cx="91440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altLang="en-US" sz="3200" b="1">
                <a:solidFill>
                  <a:schemeClr val="accent2"/>
                </a:solidFill>
                <a:cs typeface="Andalus" pitchFamily="2" charset="-78"/>
              </a:rPr>
              <a:t>ملحق (1</a:t>
            </a:r>
            <a:r>
              <a:rPr lang="en-US" altLang="en-US" sz="3200" b="1">
                <a:solidFill>
                  <a:schemeClr val="accent2"/>
                </a:solidFill>
                <a:cs typeface="Andalus" pitchFamily="2" charset="-78"/>
              </a:rPr>
              <a:t>)</a:t>
            </a:r>
          </a:p>
          <a:p>
            <a:pPr algn="ctr"/>
            <a:endParaRPr lang="en-US" altLang="en-US" sz="1000">
              <a:cs typeface="Arabic Transparent" pitchFamily="2" charset="-78"/>
            </a:endParaRPr>
          </a:p>
          <a:p>
            <a:pPr algn="just"/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بعض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المفردات و التعابير التي يحتاج طالب الجامعة المبتدئ  إلي معرفة معانيها أو أعبائها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.</a:t>
            </a:r>
            <a:endParaRPr lang="en-US" altLang="en-US">
              <a:cs typeface="Arabic Transparent" pitchFamily="2" charset="-78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477000" y="1600200"/>
            <a:ext cx="2133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التعليم العالي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الجامعة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الكلية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القسم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مدير الجامعة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وكيل الجامعة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عميد الكلية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وكيل الكلية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رئيس القسم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عمادة شؤون الطلاب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عمادة البحث العلمي والدراسات العليا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أستاذ</a:t>
            </a:r>
            <a:endParaRPr lang="en-US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6096000" y="1752600"/>
            <a:ext cx="0" cy="464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429000" y="1676400"/>
            <a:ext cx="2133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أستاذ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مشارك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أستاذ مساعد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محاضر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معيد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أعضاء هيئة التدريس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المشرف الأكاديمي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درجة الدكتوراه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درجة الماجستير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دبلوم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بكالوريوس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ليسانس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مرتبة الشرف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طالب دراسات عليا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endParaRPr lang="en-US">
              <a:cs typeface="Arabic Transparent" pitchFamily="2" charset="-78"/>
            </a:endParaRP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3200400" y="1752600"/>
            <a:ext cx="0" cy="472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1000" y="1676400"/>
            <a:ext cx="2514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اللائحة الأكاديمية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القبول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التسجيل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التسجيل المبكر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السنة الدراسية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الفصل الدراسي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النظام الفصلي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نظام الساعات المعتمدة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الفصل الصيفي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ساعات معتمدة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الوحدة الدراسية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التخصص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المقرر الدراسي</a:t>
            </a:r>
            <a:endParaRPr lang="en-US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80" grpId="0" autoUpdateAnimBg="0"/>
      <p:bldP spid="24581" grpId="0" animBg="1"/>
      <p:bldP spid="24582" grpId="0" autoUpdateAnimBg="0"/>
      <p:bldP spid="24583" grpId="0" animBg="1"/>
      <p:bldP spid="24585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0" y="3048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altLang="en-US" sz="3200" b="1">
                <a:solidFill>
                  <a:schemeClr val="accent2"/>
                </a:solidFill>
                <a:cs typeface="Andalus" pitchFamily="2" charset="-78"/>
              </a:rPr>
              <a:t>تابع ملحق</a:t>
            </a:r>
            <a:r>
              <a:rPr lang="en-US" altLang="en-US" sz="3200" b="1">
                <a:solidFill>
                  <a:schemeClr val="accent2"/>
                </a:solidFill>
                <a:cs typeface="Andalus" pitchFamily="2" charset="-78"/>
              </a:rPr>
              <a:t> (1)</a:t>
            </a:r>
            <a:r>
              <a:rPr lang="en-US" altLang="en-US">
                <a:cs typeface="Arabic Transparent" pitchFamily="2" charset="-78"/>
              </a:rPr>
              <a:t> </a:t>
            </a:r>
            <a:endParaRPr lang="en-US">
              <a:cs typeface="Arabic Transparent" pitchFamily="2" charset="-78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895600" y="990600"/>
            <a:ext cx="26670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التقدير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تقدير غير مكتمل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التقدير العام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المعدل الفصلي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المعدل التراكمي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الإنذار الأكاديمي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الفصل من الجامعة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نظام الدرجات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دراسة خاصة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المستوي الدراسي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المنهاج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الجدول الدراسي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السجل الدراسي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يوم التخرج</a:t>
            </a:r>
            <a:endParaRPr lang="en-US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096000" y="990600"/>
            <a:ext cx="26670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رمز ورقم المقرر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مقرر منقول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حذف مقرر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إضافة مقرر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مقررات الإعداد العام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متطلبات الجامعة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متطلبات الكلية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الاختبار الفصلي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الاختبار النهائي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الاختبار الشفوي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اختبار تحديد المستوي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درجة الأعمال الفصلية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درجة الاختبار النهائي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الدرجة النهائية</a:t>
            </a:r>
            <a:endParaRPr lang="en-US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6019800" y="1143000"/>
            <a:ext cx="0" cy="533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457200" y="1066800"/>
            <a:ext cx="21336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معمل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عملي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بحث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إجازة علمية</a:t>
            </a: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منحة مالية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ندوة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سمنار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مؤتمر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المكتبة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خدمة المجتمع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مركز أبحاث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السكن الجامعي</a:t>
            </a:r>
            <a:endParaRPr lang="en-US" altLang="en-US">
              <a:solidFill>
                <a:srgbClr val="FF0066"/>
              </a:solidFill>
              <a:cs typeface="Traditional Arabic" pitchFamily="2" charset="-78"/>
            </a:endParaRPr>
          </a:p>
          <a:p>
            <a:pPr>
              <a:buFontTx/>
              <a:buChar char="•"/>
            </a:pPr>
            <a:r>
              <a:rPr lang="en-US" altLang="en-US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>
                <a:solidFill>
                  <a:srgbClr val="FF0066"/>
                </a:solidFill>
                <a:cs typeface="Traditional Arabic" pitchFamily="2" charset="-78"/>
              </a:rPr>
              <a:t>المناشط الطلابية</a:t>
            </a:r>
            <a:r>
              <a:rPr lang="en-US" altLang="en-US">
                <a:cs typeface="Arabic Transparent" pitchFamily="2" charset="-78"/>
              </a:rPr>
              <a:t> </a:t>
            </a:r>
            <a:endParaRPr lang="en-US">
              <a:cs typeface="Arabic Transparent" pitchFamily="2" charset="-78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3048000" y="1143000"/>
            <a:ext cx="0" cy="533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3" grpId="0" autoUpdateAnimBg="0"/>
      <p:bldP spid="27654" grpId="0" autoUpdateAnimBg="0"/>
      <p:bldP spid="27655" grpId="0" animBg="1"/>
      <p:bldP spid="27656" grpId="0" autoUpdateAnimBg="0"/>
      <p:bldP spid="276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04800" y="1219200"/>
            <a:ext cx="86106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altLang="en-US" sz="4000">
                <a:solidFill>
                  <a:schemeClr val="accent2"/>
                </a:solidFill>
                <a:cs typeface="Andalus" pitchFamily="2" charset="-78"/>
              </a:rPr>
              <a:t>عناصر إعداد الطالب الجامعي</a:t>
            </a:r>
            <a:endParaRPr lang="en-US" altLang="en-US">
              <a:cs typeface="Arabic Transparent" pitchFamily="2" charset="-78"/>
            </a:endParaRPr>
          </a:p>
          <a:p>
            <a:pPr algn="just"/>
            <a:endParaRPr lang="en-US" altLang="en-US">
              <a:cs typeface="Arabic Transparent" pitchFamily="2" charset="-78"/>
            </a:endParaRPr>
          </a:p>
          <a:p>
            <a:pPr lvl="1" algn="just"/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تنقسم عناصر إعداد الطالب للدراسة الجامعية إلي أربع مجموعات هي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:</a:t>
            </a:r>
            <a:endParaRPr lang="en-US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09600" y="2743200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ar-SA" altLang="en-US" sz="32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مجموعة العناصر الأولى</a:t>
            </a:r>
            <a:r>
              <a:rPr lang="en-US" altLang="en-US" sz="32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 :-</a:t>
            </a:r>
            <a:r>
              <a:rPr lang="en-US" altLang="en-US" sz="3200" b="1"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32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مفهوم التعليم العالي</a:t>
            </a:r>
            <a:r>
              <a:rPr lang="en-US" altLang="en-US" sz="32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.</a:t>
            </a:r>
            <a:endParaRPr lang="en-US" sz="3200" b="1">
              <a:solidFill>
                <a:srgbClr val="FF0066"/>
              </a:solidFill>
              <a:latin typeface="Arabic Transparent" pitchFamily="2" charset="-78"/>
              <a:cs typeface="Traditional Arabic" pitchFamily="2" charset="-78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33400" y="32766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ar-SA" altLang="en-US" sz="32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مجموعة العناصر الثانية</a:t>
            </a:r>
            <a:r>
              <a:rPr lang="en-US" altLang="en-US" sz="32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 :-</a:t>
            </a:r>
            <a:r>
              <a:rPr lang="en-US" altLang="en-US" sz="3200" b="1"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32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العناصر الأكاديمية</a:t>
            </a:r>
            <a:r>
              <a:rPr lang="en-US" altLang="en-US" sz="32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.</a:t>
            </a:r>
            <a:endParaRPr lang="en-US" sz="3200" b="1">
              <a:solidFill>
                <a:srgbClr val="FF0066"/>
              </a:solidFill>
              <a:latin typeface="Arabic Transparent" pitchFamily="2" charset="-78"/>
              <a:cs typeface="Traditional Arabic" pitchFamily="2" charset="-7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85800" y="3810000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ar-SA" altLang="en-US" sz="32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مجموعة العناصر الثالثة</a:t>
            </a:r>
            <a:r>
              <a:rPr lang="en-US" altLang="en-US" sz="32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 :-</a:t>
            </a:r>
            <a:r>
              <a:rPr lang="en-US" altLang="en-US" sz="3200" b="1"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32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علاقات الطالب الشخصية والعلمية</a:t>
            </a:r>
            <a:r>
              <a:rPr lang="en-US" altLang="en-US" sz="32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.</a:t>
            </a:r>
            <a:endParaRPr lang="en-US" sz="3200" b="1">
              <a:solidFill>
                <a:srgbClr val="FF0066"/>
              </a:solidFill>
              <a:latin typeface="Arabic Transparent" pitchFamily="2" charset="-78"/>
              <a:cs typeface="Traditional Arabic" pitchFamily="2" charset="-78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14400" y="42672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32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مجموعة العناصر الرابعة</a:t>
            </a:r>
            <a:r>
              <a:rPr lang="en-US" altLang="en-US" sz="32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 :-</a:t>
            </a:r>
            <a:r>
              <a:rPr lang="en-US" altLang="en-US" sz="3200" b="1"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32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العناصر الاجتماعية</a:t>
            </a:r>
            <a:r>
              <a:rPr lang="en-US" altLang="en-US" sz="32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.</a:t>
            </a:r>
            <a:endParaRPr lang="en-US" sz="3200" b="1">
              <a:solidFill>
                <a:srgbClr val="FF0066"/>
              </a:solidFill>
              <a:latin typeface="Arabic Transparent" pitchFamily="2" charset="-78"/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100" grpId="0" autoUpdateAnimBg="0"/>
      <p:bldP spid="4101" grpId="0" autoUpdateAnimBg="0"/>
      <p:bldP spid="4102" grpId="0" autoUpdateAnimBg="0"/>
      <p:bldP spid="410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09600" y="762000"/>
            <a:ext cx="7772400" cy="240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altLang="en-US" sz="32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مجموعة العناصر الأولى</a:t>
            </a:r>
            <a:r>
              <a:rPr lang="en-US" altLang="en-US" sz="32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 :- </a:t>
            </a:r>
            <a:r>
              <a:rPr lang="ar-SA" altLang="en-US" sz="32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مفهوم التعليم العالي</a:t>
            </a:r>
            <a:endParaRPr lang="en-US" altLang="en-US" sz="3200" b="1" u="sng">
              <a:solidFill>
                <a:schemeClr val="accent2"/>
              </a:solidFill>
              <a:latin typeface="Arabic Transparent" pitchFamily="2" charset="-78"/>
              <a:cs typeface="Andalus" pitchFamily="2" charset="-78"/>
            </a:endParaRPr>
          </a:p>
          <a:p>
            <a:pPr algn="ctr"/>
            <a:endParaRPr lang="en-US" altLang="en-US" b="1" u="sng">
              <a:latin typeface="Arabic Transparent" pitchFamily="2" charset="-78"/>
              <a:cs typeface="Arabic Transparent" pitchFamily="2" charset="-78"/>
            </a:endParaRPr>
          </a:p>
          <a:p>
            <a:pPr algn="just"/>
            <a:r>
              <a:rPr lang="en-US" altLang="en-US">
                <a:cs typeface="Arabic Transparent" pitchFamily="2" charset="-78"/>
              </a:rPr>
              <a:t>   </a:t>
            </a:r>
            <a:r>
              <a:rPr lang="ar-SA" altLang="en-US" sz="3200">
                <a:solidFill>
                  <a:srgbClr val="6600FF"/>
                </a:solidFill>
                <a:cs typeface="Traditional Arabic" pitchFamily="2" charset="-78"/>
              </a:rPr>
              <a:t>تضم هذه المجموعة ثلاثة عناصر يحتاج الطالب المبتدئ إلى معرفتها</a:t>
            </a:r>
            <a:r>
              <a:rPr lang="en-US" altLang="en-US" sz="3200">
                <a:solidFill>
                  <a:srgbClr val="6600FF"/>
                </a:solidFill>
                <a:cs typeface="Traditional Arabic" pitchFamily="2" charset="-78"/>
              </a:rPr>
              <a:t>، </a:t>
            </a:r>
            <a:r>
              <a:rPr lang="ar-SA" altLang="en-US" sz="3200">
                <a:solidFill>
                  <a:srgbClr val="6600FF"/>
                </a:solidFill>
                <a:cs typeface="Traditional Arabic" pitchFamily="2" charset="-78"/>
              </a:rPr>
              <a:t>وهي في مجملها توضح الاختلاف بين الدراسة الثانوية والكلية الجامعية وفوائد وأهمية التعليم الجامعي وتاريخه في الوطن العربي</a:t>
            </a:r>
            <a:r>
              <a:rPr lang="en-US" altLang="en-US" sz="3200">
                <a:solidFill>
                  <a:srgbClr val="6600FF"/>
                </a:solidFill>
                <a:cs typeface="Traditional Arabic" pitchFamily="2" charset="-78"/>
              </a:rPr>
              <a:t>:</a:t>
            </a:r>
            <a:endParaRPr lang="en-US">
              <a:cs typeface="Arabic Transparent" pitchFamily="2" charset="-78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V="1">
            <a:off x="1447800" y="1295400"/>
            <a:ext cx="6172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ar-SA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85800" y="3200400"/>
            <a:ext cx="754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3200">
                <a:solidFill>
                  <a:srgbClr val="800080"/>
                </a:solidFill>
                <a:cs typeface="Traditional Arabic" pitchFamily="2" charset="-78"/>
              </a:rPr>
              <a:t>1-</a:t>
            </a:r>
            <a:r>
              <a:rPr lang="en-US" altLang="en-US" sz="3200">
                <a:cs typeface="Traditional Arabic" pitchFamily="2" charset="-78"/>
              </a:rPr>
              <a:t> </a:t>
            </a:r>
            <a:r>
              <a:rPr lang="ar-SA" altLang="en-US" sz="3200">
                <a:solidFill>
                  <a:srgbClr val="FF0066"/>
                </a:solidFill>
                <a:cs typeface="Traditional Arabic" pitchFamily="2" charset="-78"/>
              </a:rPr>
              <a:t>الانتقال من التعليم العام إلى التعليم الجامعي</a:t>
            </a:r>
            <a:r>
              <a:rPr lang="en-US" altLang="en-US" sz="32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.</a:t>
            </a:r>
            <a:endParaRPr lang="en-US" sz="32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09600" y="3657600"/>
            <a:ext cx="762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3200">
                <a:solidFill>
                  <a:srgbClr val="800080"/>
                </a:solidFill>
                <a:cs typeface="Traditional Arabic" pitchFamily="2" charset="-78"/>
              </a:rPr>
              <a:t>2-</a:t>
            </a:r>
            <a:r>
              <a:rPr lang="en-US" altLang="en-US" sz="3200">
                <a:cs typeface="Traditional Arabic" pitchFamily="2" charset="-78"/>
              </a:rPr>
              <a:t> </a:t>
            </a:r>
            <a:r>
              <a:rPr lang="ar-SA" altLang="en-US" sz="3200">
                <a:solidFill>
                  <a:srgbClr val="FF0066"/>
                </a:solidFill>
                <a:cs typeface="Traditional Arabic" pitchFamily="2" charset="-78"/>
              </a:rPr>
              <a:t>التعليم الجامعي يثير العديد من التساؤلات والتغيرات</a:t>
            </a:r>
            <a:r>
              <a:rPr lang="en-US" altLang="en-US" sz="3200">
                <a:solidFill>
                  <a:srgbClr val="FF0066"/>
                </a:solidFill>
                <a:cs typeface="Traditional Arabic" pitchFamily="2" charset="-78"/>
              </a:rPr>
              <a:t> .</a:t>
            </a:r>
            <a:r>
              <a:rPr lang="en-US" altLang="en-US" sz="3200">
                <a:cs typeface="Traditional Arabic" pitchFamily="2" charset="-78"/>
              </a:rPr>
              <a:t> </a:t>
            </a:r>
            <a:endParaRPr lang="en-US" sz="32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33400" y="411480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rgbClr val="800080"/>
                </a:solidFill>
                <a:cs typeface="Traditional Arabic" pitchFamily="2" charset="-78"/>
              </a:rPr>
              <a:t>3-</a:t>
            </a:r>
            <a:r>
              <a:rPr lang="en-US" altLang="en-US" sz="3200">
                <a:cs typeface="Traditional Arabic" pitchFamily="2" charset="-78"/>
              </a:rPr>
              <a:t> </a:t>
            </a:r>
            <a:r>
              <a:rPr lang="ar-SA" altLang="en-US" sz="3200">
                <a:solidFill>
                  <a:srgbClr val="FF0066"/>
                </a:solidFill>
                <a:cs typeface="Traditional Arabic" pitchFamily="2" charset="-78"/>
              </a:rPr>
              <a:t>تاريخ التعليم العالي في الوطن العربي</a:t>
            </a:r>
            <a:r>
              <a:rPr lang="en-US" altLang="en-US" sz="32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32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4" grpId="0" animBg="1"/>
      <p:bldP spid="5125" grpId="0" autoUpdateAnimBg="0"/>
      <p:bldP spid="5126" grpId="0" autoUpdateAnimBg="0"/>
      <p:bldP spid="512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1-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الانتقال من التعليم العام إلى التعليم الجامعي</a:t>
            </a:r>
            <a:endParaRPr lang="en-US" altLang="en-US" b="1">
              <a:latin typeface="Arabic Transparent" pitchFamily="2" charset="-78"/>
              <a:cs typeface="Arabic Transparent" pitchFamily="2" charset="-78"/>
            </a:endParaRPr>
          </a:p>
          <a:p>
            <a:pPr algn="just"/>
            <a:r>
              <a:rPr lang="en-US" altLang="en-US" sz="2800"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هناك ثلاثة جوانب يحتاج الطالب لأن يتعرف عليها في هذا المجال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،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هي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:</a:t>
            </a:r>
            <a:endParaRPr lang="en-US" b="1">
              <a:latin typeface="Arabic Transparent" pitchFamily="2" charset="-78"/>
              <a:cs typeface="Arabic Transparent" pitchFamily="2" charset="-78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81000" y="16764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altLang="en-US" sz="28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أولا</a:t>
            </a:r>
            <a:r>
              <a:rPr lang="en-US" altLang="en-US" sz="28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 :</a:t>
            </a:r>
            <a:r>
              <a:rPr lang="en-US" altLang="en-US" sz="2800" b="1"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28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معرفة الفرق بين المدرسة والكلية الجامعية</a:t>
            </a:r>
            <a:r>
              <a:rPr lang="en-US" altLang="en-US" sz="28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.</a:t>
            </a:r>
            <a:endParaRPr lang="en-US" b="1">
              <a:solidFill>
                <a:srgbClr val="FF0066"/>
              </a:solidFill>
              <a:latin typeface="Arabic Transparent" pitchFamily="2" charset="-78"/>
              <a:cs typeface="Arabic Transparent" pitchFamily="2" charset="-78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04800" y="2209800"/>
            <a:ext cx="83058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altLang="en-US" sz="28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ثانيا</a:t>
            </a:r>
            <a:r>
              <a:rPr lang="en-US" altLang="en-US" sz="28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 :</a:t>
            </a:r>
            <a:r>
              <a:rPr lang="en-US" altLang="en-US" sz="2800" b="1"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28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التعرف علي عوامل النجاح في التعليم العالي</a:t>
            </a:r>
            <a:r>
              <a:rPr lang="en-US" altLang="en-US" sz="28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.</a:t>
            </a:r>
            <a:endParaRPr lang="en-US" altLang="en-US" sz="2800" b="1">
              <a:latin typeface="Arabic Transparent" pitchFamily="2" charset="-78"/>
              <a:cs typeface="Traditional Arabic" pitchFamily="2" charset="-78"/>
            </a:endParaRPr>
          </a:p>
          <a:p>
            <a:r>
              <a:rPr lang="en-US" altLang="en-US" sz="2800">
                <a:solidFill>
                  <a:srgbClr val="FF9900"/>
                </a:solidFill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التعليم العالي يمثل خطوة تطويرية كبيرة في حياة الطالب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،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ومن العوامل التي تؤثر في نجاحه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:</a:t>
            </a:r>
            <a:endParaRPr lang="en-US" altLang="en-US" sz="2800">
              <a:cs typeface="Traditional Arabic" pitchFamily="2" charset="-78"/>
            </a:endParaRPr>
          </a:p>
          <a:p>
            <a:r>
              <a:rPr lang="en-US" altLang="en-US" sz="2800"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chemeClr val="accent2"/>
                </a:solidFill>
                <a:cs typeface="Traditional Arabic" pitchFamily="2" charset="-78"/>
              </a:rPr>
              <a:t>عوامل أكاديمية</a:t>
            </a:r>
            <a:r>
              <a:rPr lang="ar-SA" altLang="en-US" sz="2800"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مثل تعلم مهارات الكتابة والقراءة وإدارة الوقت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،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والتعبير عن الذات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.</a:t>
            </a:r>
            <a:endParaRPr lang="en-US" altLang="en-US" sz="2800">
              <a:cs typeface="Traditional Arabic" pitchFamily="2" charset="-78"/>
            </a:endParaRPr>
          </a:p>
          <a:p>
            <a:r>
              <a:rPr lang="en-US" altLang="en-US" sz="2800">
                <a:cs typeface="Traditional Arabic" pitchFamily="2" charset="-78"/>
              </a:rPr>
              <a:t>   </a:t>
            </a:r>
            <a:r>
              <a:rPr lang="ar-SA" altLang="en-US" sz="2800">
                <a:solidFill>
                  <a:schemeClr val="accent2"/>
                </a:solidFill>
                <a:cs typeface="Traditional Arabic" pitchFamily="2" charset="-78"/>
              </a:rPr>
              <a:t>عوامل غير أكاديمية</a:t>
            </a:r>
            <a:r>
              <a:rPr lang="ar-SA" altLang="en-US" sz="2800"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تؤثر على استمراريته في الجامعة مثل التفرغ للدراسة وبذل جهد كبير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.</a:t>
            </a:r>
            <a:endParaRPr lang="en-US" b="1">
              <a:solidFill>
                <a:srgbClr val="FF0066"/>
              </a:solidFill>
              <a:latin typeface="Arabic Transparent" pitchFamily="2" charset="-78"/>
              <a:cs typeface="Arabic Transparent" pitchFamily="2" charset="-78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28600" y="48006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en-US" sz="28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ثالثا</a:t>
            </a:r>
            <a:r>
              <a:rPr lang="en-US" altLang="en-US" sz="2800" b="1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 :</a:t>
            </a:r>
            <a:r>
              <a:rPr lang="en-US" altLang="en-US" sz="2800" b="1"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2800" b="1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التعرف علي النظم التي تحكم الجامعة</a:t>
            </a:r>
            <a:r>
              <a:rPr lang="en-US" altLang="en-US" b="1">
                <a:solidFill>
                  <a:srgbClr val="FF0066"/>
                </a:solidFill>
                <a:latin typeface="Arabic Transparent" pitchFamily="2" charset="-78"/>
                <a:cs typeface="Arabic Transparent" pitchFamily="2" charset="-78"/>
              </a:rPr>
              <a:t>.</a:t>
            </a:r>
            <a:endParaRPr lang="en-US" b="1">
              <a:solidFill>
                <a:srgbClr val="FF0066"/>
              </a:solidFill>
              <a:latin typeface="Arabic Transparent" pitchFamily="2" charset="-78"/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8" grpId="0" autoUpdateAnimBg="0"/>
      <p:bldP spid="6149" grpId="0" autoUpdateAnimBg="0"/>
      <p:bldP spid="615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914400"/>
            <a:ext cx="83058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cs typeface="Arabic Transparent" pitchFamily="2" charset="-78"/>
              </a:rPr>
              <a:t>2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-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التعليم الجامعي يثير العديد من التساؤلات والتغيرات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  <a:r>
              <a:rPr lang="en-US" altLang="en-US" sz="2800">
                <a:cs typeface="Traditional Arabic" pitchFamily="2" charset="-78"/>
              </a:rPr>
              <a:t> </a:t>
            </a:r>
          </a:p>
          <a:p>
            <a:pPr algn="just"/>
            <a:endParaRPr lang="en-US" altLang="en-US" sz="1000">
              <a:cs typeface="Traditional Arabic" pitchFamily="2" charset="-78"/>
            </a:endParaRPr>
          </a:p>
          <a:p>
            <a:pPr algn="just"/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ومن أهم هذه التساؤلات ما يدور حول التعليم الجامعي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،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مثل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:</a:t>
            </a:r>
            <a:r>
              <a:rPr lang="en-US" altLang="en-US" sz="2800">
                <a:cs typeface="Traditional Arabic" pitchFamily="2" charset="-78"/>
              </a:rPr>
              <a:t> </a:t>
            </a:r>
            <a:endParaRPr lang="en-US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6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buFontTx/>
              <a:buChar char="­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هل أذهب إلي الجامعة أم لا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3622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buFontTx/>
              <a:buChar char="­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أي كلية أختار ؟ وهل أختار كلية حكومية أم خاصة ؟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0" y="2743200"/>
            <a:ext cx="876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buFontTx/>
              <a:buChar char="­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هل أختار جامعة ذات سنوات أربع ؟ أم كلية مجتمع ؟</a:t>
            </a:r>
            <a:r>
              <a:rPr lang="en-US" altLang="en-US" sz="2800">
                <a:cs typeface="Traditional Arabic" pitchFamily="2" charset="-78"/>
              </a:rPr>
              <a:t>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57200" y="33528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التغيرات التالية التي تحدثها الجامعة في شخصية الطالب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: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81000" y="38100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buFontTx/>
              <a:buChar char="­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زيادة حجم المعرفة والتطوير الشخصي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 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85800" y="43434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buFontTx/>
              <a:buChar char="­"/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زيادة الارتباط بين التحصيل الأكاديمي من ناحية وتطور المهنة المستقبلية والدخل من ناحية أخري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0" y="5257800"/>
            <a:ext cx="868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>
              <a:spcBef>
                <a:spcPct val="50000"/>
              </a:spcBef>
            </a:pP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-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اكتشاف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الذات والتغير في الاتجاهات والاعتقادات والقيم والسلوك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2" grpId="0" autoUpdateAnimBg="0"/>
      <p:bldP spid="7173" grpId="0" autoUpdateAnimBg="0"/>
      <p:bldP spid="7174" grpId="0" autoUpdateAnimBg="0"/>
      <p:bldP spid="7175" grpId="0" autoUpdateAnimBg="0"/>
      <p:bldP spid="7176" grpId="0" autoUpdateAnimBg="0"/>
      <p:bldP spid="7177" grpId="0" autoUpdateAnimBg="0"/>
      <p:bldP spid="717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990600" y="914400"/>
            <a:ext cx="762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3- </a:t>
            </a:r>
            <a:r>
              <a:rPr lang="ar-SA" altLang="en-US" sz="3200" b="1">
                <a:solidFill>
                  <a:schemeClr val="accent2"/>
                </a:solidFill>
                <a:cs typeface="Traditional Arabic" pitchFamily="2" charset="-78"/>
              </a:rPr>
              <a:t>تاريخ التعليم العالي في الوطن العربي</a:t>
            </a:r>
            <a:r>
              <a:rPr lang="en-US" altLang="en-US" sz="3200" b="1">
                <a:solidFill>
                  <a:schemeClr val="accent2"/>
                </a:solidFill>
                <a:cs typeface="Traditional Arabic" pitchFamily="2" charset="-78"/>
              </a:rPr>
              <a:t> .</a:t>
            </a:r>
            <a:endParaRPr lang="en-US" sz="32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7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38200" y="1676400"/>
            <a:ext cx="739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متى بدأ التعليم العالي في الوطن العربي ؟</a:t>
            </a:r>
            <a:endParaRPr lang="en-US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33400" y="21336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متى بدأ التعليم العالي في المملكة ؟ وكيف ؟</a:t>
            </a:r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685800" y="2590800"/>
            <a:ext cx="7543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كيف تطور التعليم العالي في المملكة ؟</a:t>
            </a:r>
            <a:endParaRPr lang="en-US"/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81000" y="30480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800">
                <a:solidFill>
                  <a:srgbClr val="FF0066"/>
                </a:solidFill>
                <a:cs typeface="Traditional Arabic" pitchFamily="2" charset="-78"/>
              </a:rPr>
              <a:t> </a:t>
            </a:r>
            <a:r>
              <a:rPr lang="ar-SA" sz="2800">
                <a:solidFill>
                  <a:srgbClr val="FF0066"/>
                </a:solidFill>
                <a:cs typeface="Traditional Arabic" pitchFamily="2" charset="-78"/>
              </a:rPr>
              <a:t>ما هو التطور الذي حدث على: المناهج ؟ أعضاء هيئة التدريس ؟ الكتب ؟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4" grpId="0" autoUpdateAnimBg="0"/>
      <p:bldP spid="30725" grpId="0" autoUpdateAnimBg="0"/>
      <p:bldP spid="30726" grpId="0" autoUpdateAnimBg="0"/>
      <p:bldP spid="3072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85800" y="533400"/>
            <a:ext cx="8001000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ar-SA" altLang="en-US" sz="40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المجموعة الثانية</a:t>
            </a:r>
            <a:r>
              <a:rPr lang="en-US" altLang="en-US" sz="40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 :- </a:t>
            </a:r>
            <a:r>
              <a:rPr lang="ar-SA" altLang="en-US" sz="4000" b="1">
                <a:solidFill>
                  <a:schemeClr val="accent2"/>
                </a:solidFill>
                <a:latin typeface="Arabic Transparent" pitchFamily="2" charset="-78"/>
                <a:cs typeface="Andalus" pitchFamily="2" charset="-78"/>
              </a:rPr>
              <a:t>العناصر الأكاديمية</a:t>
            </a:r>
            <a:endParaRPr lang="en-US" altLang="en-US" b="1">
              <a:latin typeface="Arabic Transparent" pitchFamily="2" charset="-78"/>
              <a:cs typeface="Arabic Transparent" pitchFamily="2" charset="-78"/>
            </a:endParaRPr>
          </a:p>
          <a:p>
            <a:pPr algn="just"/>
            <a:endParaRPr lang="en-US" altLang="en-US" b="1">
              <a:latin typeface="Arabic Transparent" pitchFamily="2" charset="-78"/>
              <a:cs typeface="Arabic Transparent" pitchFamily="2" charset="-78"/>
            </a:endParaRPr>
          </a:p>
          <a:p>
            <a:pPr algn="just"/>
            <a:r>
              <a:rPr lang="en-US" altLang="en-US">
                <a:cs typeface="Arabic Transparent" pitchFamily="2" charset="-78"/>
              </a:rPr>
              <a:t>  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تضم هذه المجموع خمسة عناصر مهمة وأساسية لاستمرارية الطالب في الدراسة الجامعية واجتيازه المرحلة بنجاح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.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وهي في مجملها تتمثل في أدوات التعلم وأسلوب الدراسة الصحيح الذي يمكن من فهم المرحلة الجامعية والتأقلم معها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.</a:t>
            </a:r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8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33400" y="31242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en-US" sz="2800">
                <a:solidFill>
                  <a:srgbClr val="00FF00"/>
                </a:solidFill>
                <a:latin typeface="Arabic Transparent" pitchFamily="2" charset="-78"/>
                <a:cs typeface="Traditional Arabic" pitchFamily="2" charset="-78"/>
              </a:rPr>
              <a:t>	</a:t>
            </a:r>
            <a:r>
              <a:rPr lang="en-US" altLang="en-US" sz="2800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1</a:t>
            </a:r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-</a:t>
            </a:r>
            <a:r>
              <a:rPr lang="en-US" altLang="en-US" sz="2800"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مهارات التعلم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latin typeface="Arabic Transparent" pitchFamily="2" charset="-78"/>
              <a:cs typeface="Traditional Arabic" pitchFamily="2" charset="-78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57200" y="35814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2-</a:t>
            </a:r>
            <a:r>
              <a:rPr lang="en-US" altLang="en-US" sz="2800"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التفكير الناقد والحر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81000" y="4038600"/>
            <a:ext cx="838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3-</a:t>
            </a:r>
            <a:r>
              <a:rPr lang="en-US" altLang="en-US" sz="2800"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الطالب والتوتر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09600" y="44958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/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4-</a:t>
            </a:r>
            <a:r>
              <a:rPr lang="en-US" altLang="en-US" sz="2800"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اختيار التخصص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33400" y="49530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>
                <a:solidFill>
                  <a:srgbClr val="00FF00"/>
                </a:solidFill>
                <a:cs typeface="Traditional Arabic" pitchFamily="2" charset="-78"/>
              </a:rPr>
              <a:t>	</a:t>
            </a:r>
            <a:r>
              <a:rPr lang="en-US" altLang="en-US" sz="2800">
                <a:solidFill>
                  <a:srgbClr val="800080"/>
                </a:solidFill>
                <a:cs typeface="Traditional Arabic" pitchFamily="2" charset="-78"/>
              </a:rPr>
              <a:t>5-</a:t>
            </a:r>
            <a:r>
              <a:rPr lang="en-US" altLang="en-US" sz="2800"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cs typeface="Traditional Arabic" pitchFamily="2" charset="-78"/>
              </a:rPr>
              <a:t>تنمية وتطوير القيم الذاتية</a:t>
            </a:r>
            <a:r>
              <a:rPr lang="en-US" altLang="en-US" sz="2800">
                <a:solidFill>
                  <a:srgbClr val="FF0066"/>
                </a:solidFill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7" grpId="0" autoUpdateAnimBg="0"/>
      <p:bldP spid="8198" grpId="0" autoUpdateAnimBg="0"/>
      <p:bldP spid="8199" grpId="0" autoUpdateAnimBg="0"/>
      <p:bldP spid="8200" grpId="0" autoUpdateAnimBg="0"/>
      <p:bldP spid="820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609600" y="1295400"/>
            <a:ext cx="7924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altLang="en-US" sz="3200" b="1">
                <a:solidFill>
                  <a:schemeClr val="accent2"/>
                </a:solidFill>
                <a:latin typeface="Arabic Transparent" pitchFamily="2" charset="-78"/>
                <a:cs typeface="Traditional Arabic" pitchFamily="2" charset="-78"/>
              </a:rPr>
              <a:t>1-</a:t>
            </a:r>
            <a:r>
              <a:rPr lang="ar-SA" altLang="en-US" sz="3200" b="1">
                <a:solidFill>
                  <a:schemeClr val="accent2"/>
                </a:solidFill>
                <a:latin typeface="Arabic Transparent" pitchFamily="2" charset="-78"/>
                <a:cs typeface="Traditional Arabic" pitchFamily="2" charset="-78"/>
              </a:rPr>
              <a:t>مهارات التعلم</a:t>
            </a:r>
            <a:r>
              <a:rPr lang="en-US" altLang="en-US" sz="3200" b="1">
                <a:solidFill>
                  <a:schemeClr val="accent2"/>
                </a:solidFill>
                <a:latin typeface="Arabic Transparent" pitchFamily="2" charset="-78"/>
                <a:cs typeface="Traditional Arabic" pitchFamily="2" charset="-78"/>
              </a:rPr>
              <a:t> .</a:t>
            </a:r>
            <a:endParaRPr lang="en-US" altLang="en-US" sz="2800" b="1">
              <a:latin typeface="Arabic Transparent" pitchFamily="2" charset="-78"/>
              <a:cs typeface="Traditional Arabic" pitchFamily="2" charset="-78"/>
            </a:endParaRPr>
          </a:p>
          <a:p>
            <a:pPr lvl="1" algn="just"/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ونستعرض فيما يلي بعض المهارات</a:t>
            </a:r>
            <a:r>
              <a:rPr lang="en-US" altLang="en-US" sz="2800">
                <a:solidFill>
                  <a:srgbClr val="6600FF"/>
                </a:solidFill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6600FF"/>
                </a:solidFill>
                <a:cs typeface="Traditional Arabic" pitchFamily="2" charset="-78"/>
              </a:rPr>
              <a:t>التي ينبغي لطالب الجامعة تعلمها</a:t>
            </a:r>
            <a:endParaRPr 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4343400" y="6172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9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457200" y="25146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en-US" altLang="en-US" sz="2800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1-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تسجيل النقاط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latin typeface="Arabic Transparent" pitchFamily="2" charset="-78"/>
              <a:cs typeface="Traditional Arabic" pitchFamily="2" charset="-78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81000" y="29718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en-US" altLang="en-US" sz="2800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2-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قراءة المراجع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latin typeface="Arabic Transparent" pitchFamily="2" charset="-78"/>
              <a:cs typeface="Traditional Arabic" pitchFamily="2" charset="-78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04800" y="35052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en-US" altLang="en-US" sz="2800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3-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المذاكرة للاختبارات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latin typeface="Arabic Transparent" pitchFamily="2" charset="-78"/>
              <a:cs typeface="Traditional Arabic" pitchFamily="2" charset="-78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57200" y="3962400"/>
            <a:ext cx="815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en-US" altLang="en-US" sz="2800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4-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إدارة الوقت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latin typeface="Arabic Transparent" pitchFamily="2" charset="-78"/>
              <a:cs typeface="Traditional Arabic" pitchFamily="2" charset="-78"/>
            </a:endParaRP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09600" y="44196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/>
            <a:r>
              <a:rPr lang="en-US" altLang="en-US" sz="2800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5-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جمع المعلومات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latin typeface="Arabic Transparent" pitchFamily="2" charset="-78"/>
              <a:cs typeface="Traditional Arabic" pitchFamily="2" charset="-78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09600" y="4876800"/>
            <a:ext cx="800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</a:pPr>
            <a:r>
              <a:rPr lang="en-US" altLang="en-US" sz="2800">
                <a:solidFill>
                  <a:srgbClr val="800080"/>
                </a:solidFill>
                <a:latin typeface="Arabic Transparent" pitchFamily="2" charset="-78"/>
                <a:cs typeface="Traditional Arabic" pitchFamily="2" charset="-78"/>
              </a:rPr>
              <a:t>6-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</a:t>
            </a:r>
            <a:r>
              <a:rPr lang="ar-SA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فن الكتابة</a:t>
            </a:r>
            <a:r>
              <a:rPr lang="en-US" altLang="en-US" sz="2800">
                <a:solidFill>
                  <a:srgbClr val="FF0066"/>
                </a:solidFill>
                <a:latin typeface="Arabic Transparent" pitchFamily="2" charset="-78"/>
                <a:cs typeface="Traditional Arabic" pitchFamily="2" charset="-78"/>
              </a:rPr>
              <a:t> .</a:t>
            </a:r>
            <a:endParaRPr lang="en-US" sz="2800">
              <a:solidFill>
                <a:srgbClr val="FF0066"/>
              </a:solidFill>
              <a:latin typeface="Arabic Transparent" pitchFamily="2" charset="-78"/>
              <a:cs typeface="Traditional Arabic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1" grpId="0" autoUpdateAnimBg="0"/>
      <p:bldP spid="9222" grpId="0" autoUpdateAnimBg="0"/>
      <p:bldP spid="9223" grpId="0" autoUpdateAnimBg="0"/>
      <p:bldP spid="9224" grpId="0" autoUpdateAnimBg="0"/>
      <p:bldP spid="9225" grpId="0" autoUpdateAnimBg="0"/>
      <p:bldP spid="9226" grpId="0" autoUpdateAnimBg="0"/>
    </p:bldLst>
  </p:timing>
</p:sld>
</file>

<file path=ppt/theme/theme1.xml><?xml version="1.0" encoding="utf-8"?>
<a:theme xmlns:a="http://schemas.openxmlformats.org/drawingml/2006/main" name="سمة Office">
  <a:themeElements>
    <a:clrScheme name="سمة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سمة Office">
      <a:majorFont>
        <a:latin typeface="Times New Roman"/>
        <a:ea typeface="Times New Roman (Arabic)"/>
        <a:cs typeface="Times New Roman (Arabic)"/>
      </a:majorFont>
      <a:minorFont>
        <a:latin typeface="Times New Roman"/>
        <a:ea typeface="Times New Roman (Arabic)"/>
        <a:cs typeface="Times New Roman (Arabic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سمة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سمة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سمة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1958</Words>
  <Application>Microsoft PowerPoint</Application>
  <PresentationFormat>عرض على الشاشة (3:4)‏</PresentationFormat>
  <Paragraphs>291</Paragraphs>
  <Slides>26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سمة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33" baseType="lpstr">
      <vt:lpstr>Times New Roman</vt:lpstr>
      <vt:lpstr>Times New Roman (Arabic)</vt:lpstr>
      <vt:lpstr>Tahoma</vt:lpstr>
      <vt:lpstr>Andalus</vt:lpstr>
      <vt:lpstr>Traditional Arabic</vt:lpstr>
      <vt:lpstr>Arabic Transparent</vt:lpstr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</vt:vector>
  </TitlesOfParts>
  <Company>KAAU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Alaa M. Gouda</dc:creator>
  <cp:lastModifiedBy>yls</cp:lastModifiedBy>
  <cp:revision>55</cp:revision>
  <cp:lastPrinted>2001-01-09T09:23:17Z</cp:lastPrinted>
  <dcterms:created xsi:type="dcterms:W3CDTF">2000-12-13T07:58:05Z</dcterms:created>
  <dcterms:modified xsi:type="dcterms:W3CDTF">2009-12-21T07:16:56Z</dcterms:modified>
</cp:coreProperties>
</file>