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49" r:id="rId1"/>
  </p:sldMasterIdLst>
  <p:notesMasterIdLst>
    <p:notesMasterId r:id="rId23"/>
  </p:notesMasterIdLst>
  <p:sldIdLst>
    <p:sldId id="256" r:id="rId2"/>
    <p:sldId id="380" r:id="rId3"/>
    <p:sldId id="328" r:id="rId4"/>
    <p:sldId id="305" r:id="rId5"/>
    <p:sldId id="381" r:id="rId6"/>
    <p:sldId id="304" r:id="rId7"/>
    <p:sldId id="384" r:id="rId8"/>
    <p:sldId id="353" r:id="rId9"/>
    <p:sldId id="355" r:id="rId10"/>
    <p:sldId id="306" r:id="rId11"/>
    <p:sldId id="264" r:id="rId12"/>
    <p:sldId id="265" r:id="rId13"/>
    <p:sldId id="329" r:id="rId14"/>
    <p:sldId id="330" r:id="rId15"/>
    <p:sldId id="385" r:id="rId16"/>
    <p:sldId id="386" r:id="rId17"/>
    <p:sldId id="388" r:id="rId18"/>
    <p:sldId id="387" r:id="rId19"/>
    <p:sldId id="365" r:id="rId20"/>
    <p:sldId id="283" r:id="rId21"/>
    <p:sldId id="351" r:id="rId2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pitchFamily="34" charset="0"/>
        <a:ea typeface="+mn-ea"/>
        <a:cs typeface="Arial" pitchFamily="34" charset="0"/>
      </a:defRPr>
    </a:lvl1pPr>
    <a:lvl2pPr marL="457200" algn="r" rtl="1" fontAlgn="base">
      <a:spcBef>
        <a:spcPct val="0"/>
      </a:spcBef>
      <a:spcAft>
        <a:spcPct val="0"/>
      </a:spcAft>
      <a:defRPr kern="1200">
        <a:solidFill>
          <a:schemeClr val="tx1"/>
        </a:solidFill>
        <a:latin typeface="Tahoma" pitchFamily="34" charset="0"/>
        <a:ea typeface="+mn-ea"/>
        <a:cs typeface="Arial" pitchFamily="34" charset="0"/>
      </a:defRPr>
    </a:lvl2pPr>
    <a:lvl3pPr marL="914400" algn="r" rtl="1" fontAlgn="base">
      <a:spcBef>
        <a:spcPct val="0"/>
      </a:spcBef>
      <a:spcAft>
        <a:spcPct val="0"/>
      </a:spcAft>
      <a:defRPr kern="1200">
        <a:solidFill>
          <a:schemeClr val="tx1"/>
        </a:solidFill>
        <a:latin typeface="Tahoma" pitchFamily="34" charset="0"/>
        <a:ea typeface="+mn-ea"/>
        <a:cs typeface="Arial" pitchFamily="34" charset="0"/>
      </a:defRPr>
    </a:lvl3pPr>
    <a:lvl4pPr marL="1371600" algn="r" rtl="1" fontAlgn="base">
      <a:spcBef>
        <a:spcPct val="0"/>
      </a:spcBef>
      <a:spcAft>
        <a:spcPct val="0"/>
      </a:spcAft>
      <a:defRPr kern="1200">
        <a:solidFill>
          <a:schemeClr val="tx1"/>
        </a:solidFill>
        <a:latin typeface="Tahoma" pitchFamily="34" charset="0"/>
        <a:ea typeface="+mn-ea"/>
        <a:cs typeface="Arial" pitchFamily="34" charset="0"/>
      </a:defRPr>
    </a:lvl4pPr>
    <a:lvl5pPr marL="1828800" algn="r" rtl="1" fontAlgn="base">
      <a:spcBef>
        <a:spcPct val="0"/>
      </a:spcBef>
      <a:spcAft>
        <a:spcPct val="0"/>
      </a:spcAft>
      <a:defRPr kern="1200">
        <a:solidFill>
          <a:schemeClr val="tx1"/>
        </a:solidFill>
        <a:latin typeface="Tahoma" pitchFamily="34" charset="0"/>
        <a:ea typeface="+mn-ea"/>
        <a:cs typeface="Arial" pitchFamily="34" charset="0"/>
      </a:defRPr>
    </a:lvl5pPr>
    <a:lvl6pPr marL="2286000" algn="l" defTabSz="914400" rtl="0" eaLnBrk="1" latinLnBrk="0" hangingPunct="1">
      <a:defRPr kern="1200">
        <a:solidFill>
          <a:schemeClr val="tx1"/>
        </a:solidFill>
        <a:latin typeface="Tahoma" pitchFamily="34" charset="0"/>
        <a:ea typeface="+mn-ea"/>
        <a:cs typeface="Arial" pitchFamily="34" charset="0"/>
      </a:defRPr>
    </a:lvl6pPr>
    <a:lvl7pPr marL="2743200" algn="l" defTabSz="914400" rtl="0" eaLnBrk="1" latinLnBrk="0" hangingPunct="1">
      <a:defRPr kern="1200">
        <a:solidFill>
          <a:schemeClr val="tx1"/>
        </a:solidFill>
        <a:latin typeface="Tahoma" pitchFamily="34" charset="0"/>
        <a:ea typeface="+mn-ea"/>
        <a:cs typeface="Arial" pitchFamily="34" charset="0"/>
      </a:defRPr>
    </a:lvl7pPr>
    <a:lvl8pPr marL="3200400" algn="l" defTabSz="914400" rtl="0" eaLnBrk="1" latinLnBrk="0" hangingPunct="1">
      <a:defRPr kern="1200">
        <a:solidFill>
          <a:schemeClr val="tx1"/>
        </a:solidFill>
        <a:latin typeface="Tahoma" pitchFamily="34" charset="0"/>
        <a:ea typeface="+mn-ea"/>
        <a:cs typeface="Arial" pitchFamily="34" charset="0"/>
      </a:defRPr>
    </a:lvl8pPr>
    <a:lvl9pPr marL="3657600" algn="l" defTabSz="914400" rtl="0" eaLnBrk="1" latinLnBrk="0" hangingPunct="1">
      <a:defRPr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8D2"/>
  </p:clrMru>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7" d="100"/>
          <a:sy n="67"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cs typeface="Arial" pitchFamily="34" charset="0"/>
              </a:defRPr>
            </a:lvl1pPr>
          </a:lstStyle>
          <a:p>
            <a:pPr>
              <a:defRPr/>
            </a:pPr>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cs typeface="Arial" pitchFamily="34" charset="0"/>
              </a:defRPr>
            </a:lvl1pPr>
          </a:lstStyle>
          <a:p>
            <a:pPr>
              <a:defRPr/>
            </a:pPr>
            <a:fld id="{1280FB2B-0AEF-432A-84B0-FE7229A8E2B7}" type="datetimeFigureOut">
              <a:rPr lang="ar-SA"/>
              <a:pPr>
                <a:defRPr/>
              </a:pPr>
              <a:t>16/10/1433</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endParaRPr lang="ar-SA" noProof="0"/>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cs typeface="Arial" pitchFamily="34" charset="0"/>
              </a:defRPr>
            </a:lvl1pPr>
          </a:lstStyle>
          <a:p>
            <a:pPr>
              <a:defRPr/>
            </a:pP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cs typeface="Arial" pitchFamily="34" charset="0"/>
              </a:defRPr>
            </a:lvl1pPr>
          </a:lstStyle>
          <a:p>
            <a:pPr>
              <a:defRPr/>
            </a:pPr>
            <a:fld id="{BCCA20FC-8A6E-44C6-AF57-188DCDA8CEAA}" type="slidenum">
              <a:rPr lang="ar-SA"/>
              <a:pPr>
                <a:defRPr/>
              </a:pPr>
              <a:t>‹#›</a:t>
            </a:fld>
            <a:endParaRPr 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27651"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27652"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E435B2E-3740-44FB-A29D-78F73C040F24}" type="slidenum">
              <a:rPr lang="ar-SA" smtClean="0"/>
              <a:pPr/>
              <a:t>1</a:t>
            </a:fld>
            <a:endParaRPr lang="ar-SA"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6867"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6868"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B3DB413-F183-4A58-8E48-508B60A6B8A3}" type="slidenum">
              <a:rPr lang="ar-SA" smtClean="0"/>
              <a:pPr/>
              <a:t>13</a:t>
            </a:fld>
            <a:endParaRPr lang="ar-S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7891"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7892"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2DC5C0-88D1-41E0-8019-1059E674B50A}" type="slidenum">
              <a:rPr lang="ar-SA" smtClean="0"/>
              <a:pPr/>
              <a:t>14</a:t>
            </a:fld>
            <a:endParaRPr lang="ar-SA"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8915"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8916"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22997B-6DC1-455F-A7BA-4551A698B5CD}" type="slidenum">
              <a:rPr lang="ar-SA" smtClean="0"/>
              <a:pPr/>
              <a:t>20</a:t>
            </a:fld>
            <a:endParaRPr lang="ar-SA"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9939"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9940"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FB3341-802F-40EE-86DE-4EDC8A8B2F7E}" type="slidenum">
              <a:rPr lang="ar-SA"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28675"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28676"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09E997-5481-47E3-B24D-0BA55109F96B}" type="slidenum">
              <a:rPr lang="ar-SA" smtClean="0"/>
              <a:pPr/>
              <a:t>3</a:t>
            </a:fld>
            <a:endParaRPr lang="ar-S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29699"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29700"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2CE0FE-1A14-43EF-AB99-B4543E41F0A2}" type="slidenum">
              <a:rPr lang="ar-SA" smtClean="0"/>
              <a:pPr/>
              <a:t>4</a:t>
            </a:fld>
            <a:endParaRPr lang="ar-SA"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0723"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0724"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D6E898-8616-42B5-A3D1-0272A37EDE06}" type="slidenum">
              <a:rPr lang="ar-SA" smtClean="0"/>
              <a:pPr/>
              <a:t>6</a:t>
            </a:fld>
            <a:endParaRPr lang="ar-S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1747"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1748"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9F20F9-A83F-44F4-8CE1-3FFE9F85002D}" type="slidenum">
              <a:rPr lang="ar-SA" smtClean="0"/>
              <a:pPr/>
              <a:t>8</a:t>
            </a:fld>
            <a:endParaRPr lang="ar-S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2771"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2772"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CBF2DE-C6AB-4276-BBE9-0153B1405E42}" type="slidenum">
              <a:rPr lang="ar-SA" smtClean="0"/>
              <a:pPr/>
              <a:t>9</a:t>
            </a:fld>
            <a:endParaRPr lang="ar-S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3795"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3796"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37F0568-60A0-457B-A2A3-C6D7D86A8278}" type="slidenum">
              <a:rPr lang="ar-SA" smtClean="0"/>
              <a:pPr/>
              <a:t>10</a:t>
            </a:fld>
            <a:endParaRPr lang="ar-S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4819"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4820"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D0D3C2-8CD5-4E86-9886-0BB560036A74}" type="slidenum">
              <a:rPr lang="ar-SA" smtClean="0"/>
              <a:pPr/>
              <a:t>11</a:t>
            </a:fld>
            <a:endParaRPr lang="ar-S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35843"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cs typeface="Arial" pitchFamily="34" charset="0"/>
            </a:endParaRPr>
          </a:p>
        </p:txBody>
      </p:sp>
      <p:sp>
        <p:nvSpPr>
          <p:cNvPr id="35844"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1C2375-9058-46E6-B36D-2C2675AD992B}" type="slidenum">
              <a:rPr lang="ar-SA" smtClean="0"/>
              <a:pPr/>
              <a:t>12</a:t>
            </a:fld>
            <a:endParaRPr lang="ar-S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ar-SA"/>
              <a:t>مشروع تطوير التعليم الثانوي</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DDD4CA-976E-467B-83F3-16897C87ADA0}"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ar-SA"/>
              <a:t>مشروع تطوير التعليم الثانوي</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E8D66E-4530-4A7C-B9A5-9403C9A9F5B0}"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ar-SA"/>
              <a:t>مشروع تطوير التعليم الثانوي</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52890D-FC27-448C-9473-725FA60CADED}"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ar-SA"/>
              <a:t>مشروع تطوير التعليم الثانوي</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06BF71-2A54-440D-A729-62C531933422}"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ar-SA"/>
              <a:t>مشروع تطوير التعليم الثانوي</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9961791-38F3-4858-AAAB-65154AD837B5}"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ar-SA"/>
              <a:t>مشروع تطوير التعليم الثانوي</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BA29FAA-0CBA-4ABF-AA57-51D4D945003A}"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400">
                <a:effectLst>
                  <a:outerShdw blurRad="38100" dist="38100" dir="2700000" algn="tl">
                    <a:srgbClr val="000000"/>
                  </a:outerShdw>
                </a:effectLst>
                <a:latin typeface="Arial" pitchFamily="34" charset="0"/>
                <a:cs typeface="Arial" pitchFamily="34" charset="0"/>
              </a:defRPr>
            </a:lvl1pPr>
          </a:lstStyle>
          <a:p>
            <a:pPr>
              <a:defRPr/>
            </a:pPr>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400">
                <a:effectLst>
                  <a:outerShdw blurRad="38100" dist="38100" dir="2700000" algn="tl">
                    <a:srgbClr val="000000"/>
                  </a:outerShdw>
                </a:effectLst>
                <a:latin typeface="Arial" pitchFamily="34" charset="0"/>
                <a:cs typeface="Arial" pitchFamily="34" charset="0"/>
              </a:defRPr>
            </a:lvl1pPr>
          </a:lstStyle>
          <a:p>
            <a:pPr>
              <a:defRPr/>
            </a:pPr>
            <a:r>
              <a:rPr lang="ar-SA"/>
              <a:t>مشروع تطوير التعليم الثانوي</a:t>
            </a:r>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400">
                <a:effectLst>
                  <a:outerShdw blurRad="38100" dist="38100" dir="2700000" algn="tl">
                    <a:srgbClr val="000000"/>
                  </a:outerShdw>
                </a:effectLst>
                <a:latin typeface="Arial" pitchFamily="34" charset="0"/>
                <a:cs typeface="Arial" pitchFamily="34" charset="0"/>
              </a:defRPr>
            </a:lvl1pPr>
          </a:lstStyle>
          <a:p>
            <a:pPr>
              <a:defRPr/>
            </a:pPr>
            <a:fld id="{1CB1164E-3CB6-469A-8831-AA472BC6AFDA}" type="slidenum">
              <a:rPr lang="ar-SA"/>
              <a:pPr>
                <a:defRPr/>
              </a:pPr>
              <a:t>‹#›</a:t>
            </a:fld>
            <a:endParaRPr lang="en-US"/>
          </a:p>
        </p:txBody>
      </p:sp>
    </p:spTree>
  </p:cSld>
  <p:clrMap bg1="dk2" tx1="lt1" bg2="dk1"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Lst>
  <p:hf hdr="0" dt="0"/>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خطط انسيابي: معالجة متعاقبة 5"/>
          <p:cNvSpPr/>
          <p:nvPr/>
        </p:nvSpPr>
        <p:spPr>
          <a:xfrm>
            <a:off x="0" y="2428868"/>
            <a:ext cx="7215238" cy="3214710"/>
          </a:xfrm>
          <a:prstGeom prst="flowChartAlternateProcess">
            <a:avLst/>
          </a:prstGeom>
        </p:spPr>
        <p:style>
          <a:lnRef idx="0">
            <a:schemeClr val="accent2"/>
          </a:lnRef>
          <a:fillRef idx="3">
            <a:schemeClr val="accent2"/>
          </a:fillRef>
          <a:effectRef idx="3">
            <a:schemeClr val="accent2"/>
          </a:effectRef>
          <a:fontRef idx="minor">
            <a:schemeClr val="lt1"/>
          </a:fontRef>
        </p:style>
        <p:txBody>
          <a:bodyPr rtlCol="1" anchor="ctr"/>
          <a:lstStyle/>
          <a:p>
            <a:pPr algn="ctr">
              <a:defRPr/>
            </a:pPr>
            <a:r>
              <a:rPr lang="ar-SA" sz="6600" b="1" dirty="0">
                <a:solidFill>
                  <a:schemeClr val="tx1">
                    <a:lumMod val="85000"/>
                  </a:schemeClr>
                </a:solidFill>
                <a:cs typeface="AL-Mohanad" pitchFamily="2" charset="-78"/>
              </a:rPr>
              <a:t>مشروع </a:t>
            </a:r>
            <a:br>
              <a:rPr lang="ar-SA" sz="6600" b="1" dirty="0">
                <a:solidFill>
                  <a:schemeClr val="tx1">
                    <a:lumMod val="85000"/>
                  </a:schemeClr>
                </a:solidFill>
                <a:cs typeface="AL-Mohanad" pitchFamily="2" charset="-78"/>
              </a:rPr>
            </a:br>
            <a:r>
              <a:rPr lang="ar-SA" sz="6600" b="1" dirty="0">
                <a:solidFill>
                  <a:schemeClr val="tx1">
                    <a:lumMod val="85000"/>
                  </a:schemeClr>
                </a:solidFill>
                <a:cs typeface="AL-Mohanad" pitchFamily="2" charset="-78"/>
              </a:rPr>
              <a:t>(نظام المقررات)</a:t>
            </a:r>
            <a:endParaRPr lang="ar-SA" sz="6600" dirty="0">
              <a:solidFill>
                <a:schemeClr val="tx1">
                  <a:lumMod val="85000"/>
                </a:schemeClr>
              </a:solidFill>
              <a:cs typeface="AL-Mohanad" pitchFamily="2" charset="-78"/>
            </a:endParaRPr>
          </a:p>
        </p:txBody>
      </p:sp>
      <p:sp>
        <p:nvSpPr>
          <p:cNvPr id="5" name="مخطط انسيابي: معالجة متعاقبة 4"/>
          <p:cNvSpPr/>
          <p:nvPr/>
        </p:nvSpPr>
        <p:spPr>
          <a:xfrm>
            <a:off x="1285875" y="500063"/>
            <a:ext cx="7643813" cy="1357312"/>
          </a:xfrm>
          <a:prstGeom prst="flowChartAlternateProcess">
            <a:avLst/>
          </a:prstGeom>
        </p:spPr>
        <p:style>
          <a:lnRef idx="1">
            <a:schemeClr val="dk1"/>
          </a:lnRef>
          <a:fillRef idx="2">
            <a:schemeClr val="dk1"/>
          </a:fillRef>
          <a:effectRef idx="1">
            <a:schemeClr val="dk1"/>
          </a:effectRef>
          <a:fontRef idx="minor">
            <a:schemeClr val="dk1"/>
          </a:fontRef>
        </p:style>
        <p:txBody>
          <a:bodyPr rtlCol="1" anchor="ctr"/>
          <a:lstStyle/>
          <a:p>
            <a:pPr algn="ctr">
              <a:defRPr/>
            </a:pPr>
            <a:endParaRPr lang="ar-SA" sz="5400" b="1" dirty="0">
              <a:solidFill>
                <a:srgbClr val="FFC000"/>
              </a:solidFill>
              <a:cs typeface="AL-Mohanad" pitchFamily="2" charset="-78"/>
            </a:endParaRPr>
          </a:p>
          <a:p>
            <a:pPr algn="ctr">
              <a:defRPr/>
            </a:pPr>
            <a:r>
              <a:rPr lang="ar-SA" sz="5400" b="1" dirty="0">
                <a:solidFill>
                  <a:srgbClr val="0070C0"/>
                </a:solidFill>
                <a:effectLst>
                  <a:outerShdw blurRad="38100" dist="38100" dir="2700000" algn="tl">
                    <a:srgbClr val="000000">
                      <a:alpha val="43137"/>
                    </a:srgbClr>
                  </a:outerShdw>
                </a:effectLst>
                <a:cs typeface="AL-Mohanad" pitchFamily="2" charset="-78"/>
              </a:rPr>
              <a:t>مشروع تطوير التعليم الثانوي </a:t>
            </a:r>
            <a:r>
              <a:rPr lang="ar-SA" sz="6600" b="1" dirty="0">
                <a:solidFill>
                  <a:srgbClr val="FFC000"/>
                </a:solidFill>
                <a:cs typeface="AL-Mohanad" pitchFamily="2" charset="-78"/>
              </a:rPr>
              <a:t/>
            </a:r>
            <a:br>
              <a:rPr lang="ar-SA" sz="6600" b="1" dirty="0">
                <a:solidFill>
                  <a:srgbClr val="FFC000"/>
                </a:solidFill>
                <a:cs typeface="AL-Mohanad" pitchFamily="2" charset="-78"/>
              </a:rPr>
            </a:br>
            <a:endParaRPr lang="ar-SA" sz="6600" dirty="0">
              <a:solidFill>
                <a:srgbClr val="FFC000"/>
              </a:solidFill>
              <a:cs typeface="AL-Mohanad" pitchFamily="2" charset="-78"/>
            </a:endParaRPr>
          </a:p>
        </p:txBody>
      </p:sp>
      <p:pic>
        <p:nvPicPr>
          <p:cNvPr id="3078" name="صورة 1" descr="نظام المقررات.jpg"/>
          <p:cNvPicPr>
            <a:picLocks noChangeAspect="1" noChangeArrowheads="1"/>
          </p:cNvPicPr>
          <p:nvPr/>
        </p:nvPicPr>
        <p:blipFill>
          <a:blip r:embed="rId3"/>
          <a:srcRect/>
          <a:stretch>
            <a:fillRect/>
          </a:stretch>
        </p:blipFill>
        <p:spPr bwMode="auto">
          <a:xfrm>
            <a:off x="142875" y="214313"/>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14375" y="571500"/>
            <a:ext cx="7772400" cy="1362075"/>
          </a:xfrm>
        </p:spPr>
        <p:txBody>
          <a:bodyPr/>
          <a:lstStyle/>
          <a:p>
            <a:pPr algn="ctr" eaLnBrk="1" hangingPunct="1">
              <a:defRPr/>
            </a:pPr>
            <a:r>
              <a:rPr lang="ar-SA" sz="4800" dirty="0" smtClean="0">
                <a:solidFill>
                  <a:srgbClr val="FFC000"/>
                </a:solidFill>
                <a:cs typeface="AL-Mohanad" pitchFamily="2" charset="-78"/>
              </a:rPr>
              <a:t>الأسس التي يقوم عليها نظام المقررا</a:t>
            </a:r>
            <a:r>
              <a:rPr lang="ar-SA" dirty="0" smtClean="0">
                <a:solidFill>
                  <a:srgbClr val="FFC000"/>
                </a:solidFill>
                <a:cs typeface="AL-Mohanad" pitchFamily="2" charset="-78"/>
              </a:rPr>
              <a:t>ت</a:t>
            </a:r>
            <a:endParaRPr lang="en-US" dirty="0">
              <a:solidFill>
                <a:srgbClr val="FFC000"/>
              </a:solidFill>
              <a:cs typeface="AL-Mohanad" pitchFamily="2" charset="-78"/>
            </a:endParaRPr>
          </a:p>
        </p:txBody>
      </p:sp>
      <p:sp>
        <p:nvSpPr>
          <p:cNvPr id="3" name="عنصر نائب للنص 2"/>
          <p:cNvSpPr>
            <a:spLocks noGrp="1"/>
          </p:cNvSpPr>
          <p:nvPr>
            <p:ph type="body" idx="1"/>
          </p:nvPr>
        </p:nvSpPr>
        <p:spPr>
          <a:xfrm>
            <a:off x="722313" y="2286000"/>
            <a:ext cx="7772400" cy="3643313"/>
          </a:xfrm>
        </p:spPr>
        <p:txBody>
          <a:bodyPr/>
          <a:lstStyle/>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endParaRPr lang="ar-SA" sz="4000" b="1" dirty="0" smtClean="0">
              <a:cs typeface="AL-Mohanad" pitchFamily="2" charset="-78"/>
            </a:endParaRPr>
          </a:p>
          <a:p>
            <a:pPr algn="ctr" eaLnBrk="1" hangingPunct="1">
              <a:defRPr/>
            </a:pPr>
            <a:r>
              <a:rPr lang="ar-SA" sz="4000" b="1" dirty="0" smtClean="0">
                <a:cs typeface="AL-Mohanad" pitchFamily="2" charset="-78"/>
              </a:rPr>
              <a:t>التكامل بين المقررات </a:t>
            </a:r>
            <a:endParaRPr lang="en-US" sz="4000" dirty="0" smtClean="0">
              <a:cs typeface="AL-Mohanad" pitchFamily="2" charset="-78"/>
            </a:endParaRPr>
          </a:p>
          <a:p>
            <a:pPr algn="ctr" eaLnBrk="1" hangingPunct="1">
              <a:defRPr/>
            </a:pPr>
            <a:r>
              <a:rPr lang="ar-SA" sz="4000" b="1" dirty="0" smtClean="0">
                <a:cs typeface="AL-Mohanad" pitchFamily="2" charset="-78"/>
              </a:rPr>
              <a:t>المرونة والاختيار </a:t>
            </a:r>
            <a:endParaRPr lang="en-US" sz="4000" dirty="0" smtClean="0">
              <a:cs typeface="AL-Mohanad" pitchFamily="2" charset="-78"/>
            </a:endParaRPr>
          </a:p>
          <a:p>
            <a:pPr algn="ctr" eaLnBrk="1" hangingPunct="1">
              <a:defRPr/>
            </a:pPr>
            <a:r>
              <a:rPr lang="en-US" sz="4000" dirty="0" smtClean="0">
                <a:cs typeface="AL-Mohanad" pitchFamily="2" charset="-78"/>
              </a:rPr>
              <a:t> </a:t>
            </a:r>
            <a:r>
              <a:rPr lang="ar-SA" sz="4000" b="1" dirty="0" smtClean="0">
                <a:cs typeface="AL-Mohanad" pitchFamily="2" charset="-78"/>
              </a:rPr>
              <a:t>الإرشاد الأكاديمي </a:t>
            </a:r>
            <a:endParaRPr lang="en-US" sz="4000" dirty="0" smtClean="0">
              <a:cs typeface="AL-Mohanad" pitchFamily="2" charset="-78"/>
            </a:endParaRPr>
          </a:p>
          <a:p>
            <a:pPr algn="ctr" eaLnBrk="1" hangingPunct="1">
              <a:defRPr/>
            </a:pPr>
            <a:r>
              <a:rPr lang="ar-SA" sz="4000" b="1" dirty="0" smtClean="0">
                <a:cs typeface="AL-Mohanad" pitchFamily="2" charset="-78"/>
              </a:rPr>
              <a:t>التقويم </a:t>
            </a:r>
            <a:endParaRPr lang="en-US" sz="4000" dirty="0" smtClean="0">
              <a:cs typeface="AL-Mohanad" pitchFamily="2" charset="-78"/>
            </a:endParaRPr>
          </a:p>
          <a:p>
            <a:pPr algn="ctr" eaLnBrk="1" hangingPunct="1">
              <a:defRPr/>
            </a:pPr>
            <a:r>
              <a:rPr lang="ar-SA" sz="4000" dirty="0" smtClean="0">
                <a:cs typeface="AL-Mohanad" pitchFamily="2" charset="-78"/>
              </a:rPr>
              <a:t>.  </a:t>
            </a:r>
            <a:r>
              <a:rPr lang="ar-SA" sz="4000" b="1" dirty="0" smtClean="0">
                <a:cs typeface="AL-Mohanad" pitchFamily="2" charset="-78"/>
              </a:rPr>
              <a:t>المعدل التراكمي </a:t>
            </a:r>
            <a:endParaRPr lang="en-US" sz="4000" dirty="0" smtClean="0">
              <a:cs typeface="AL-Mohanad" pitchFamily="2" charset="-78"/>
            </a:endParaRPr>
          </a:p>
          <a:p>
            <a:pPr eaLnBrk="1" hangingPunct="1">
              <a:defRPr/>
            </a:pPr>
            <a:endParaRPr lang="en-US" dirty="0"/>
          </a:p>
        </p:txBody>
      </p:sp>
      <p:sp>
        <p:nvSpPr>
          <p:cNvPr id="4" name="عنصر نائب للتذييل 3"/>
          <p:cNvSpPr>
            <a:spLocks noGrp="1"/>
          </p:cNvSpPr>
          <p:nvPr>
            <p:ph type="ftr" sz="quarter" idx="11"/>
          </p:nvPr>
        </p:nvSpPr>
        <p:spPr/>
        <p:txBody>
          <a:bodyPr/>
          <a:lstStyle/>
          <a:p>
            <a:pPr>
              <a:defRPr/>
            </a:pPr>
            <a:r>
              <a:rPr lang="ar-SA"/>
              <a:t>مشروع تطوير التعليم الثانوي</a:t>
            </a:r>
            <a:endParaRPr lang="en-US"/>
          </a:p>
        </p:txBody>
      </p:sp>
      <p:sp>
        <p:nvSpPr>
          <p:cNvPr id="5" name="عنصر نائب لرقم الشريحة 4"/>
          <p:cNvSpPr>
            <a:spLocks noGrp="1"/>
          </p:cNvSpPr>
          <p:nvPr>
            <p:ph type="sldNum" sz="quarter" idx="12"/>
          </p:nvPr>
        </p:nvSpPr>
        <p:spPr/>
        <p:txBody>
          <a:bodyPr/>
          <a:lstStyle/>
          <a:p>
            <a:pPr>
              <a:defRPr/>
            </a:pPr>
            <a:fld id="{90BC7D30-6CEB-4EAC-9E8E-61F3EBA6BD5A}" type="slidenum">
              <a:rPr lang="ar-SA" smtClean="0"/>
              <a:pPr>
                <a:defRPr/>
              </a:pPr>
              <a:t>10</a:t>
            </a:fld>
            <a:endParaRPr lang="en-US"/>
          </a:p>
        </p:txBody>
      </p:sp>
      <p:pic>
        <p:nvPicPr>
          <p:cNvPr id="14342"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57188" y="0"/>
            <a:ext cx="8229600" cy="1371600"/>
          </a:xfrm>
        </p:spPr>
        <p:txBody>
          <a:bodyPr/>
          <a:lstStyle/>
          <a:p>
            <a:pPr eaLnBrk="1" hangingPunct="1">
              <a:defRPr/>
            </a:pPr>
            <a:r>
              <a:rPr lang="ar-SA" b="1" dirty="0">
                <a:solidFill>
                  <a:schemeClr val="folHlink"/>
                </a:solidFill>
                <a:cs typeface="AL-Mohanad" pitchFamily="2" charset="-78"/>
              </a:rPr>
              <a:t>من مزايا لنظام المقررات</a:t>
            </a:r>
            <a:endParaRPr lang="en-US" b="1" dirty="0">
              <a:solidFill>
                <a:schemeClr val="folHlink"/>
              </a:solidFill>
              <a:cs typeface="AL-Mohanad" pitchFamily="2" charset="-78"/>
            </a:endParaRPr>
          </a:p>
        </p:txBody>
      </p:sp>
      <p:sp>
        <p:nvSpPr>
          <p:cNvPr id="13315" name="Rectangle 3"/>
          <p:cNvSpPr>
            <a:spLocks noGrp="1" noChangeArrowheads="1"/>
          </p:cNvSpPr>
          <p:nvPr>
            <p:ph type="body" idx="1"/>
          </p:nvPr>
        </p:nvSpPr>
        <p:spPr>
          <a:xfrm>
            <a:off x="0" y="1143000"/>
            <a:ext cx="9144000" cy="4786313"/>
          </a:xfrm>
        </p:spPr>
        <p:txBody>
          <a:bodyPr/>
          <a:lstStyle/>
          <a:p>
            <a:pPr eaLnBrk="1" hangingPunct="1">
              <a:lnSpc>
                <a:spcPct val="80000"/>
              </a:lnSpc>
              <a:defRPr/>
            </a:pPr>
            <a:r>
              <a:rPr lang="ar-SA" dirty="0">
                <a:cs typeface="AL-Mohanad" pitchFamily="2" charset="-78"/>
              </a:rPr>
              <a:t>تتمتع هذه الخطة بعدد من المزايا ، منها : </a:t>
            </a:r>
          </a:p>
          <a:p>
            <a:pPr eaLnBrk="1" hangingPunct="1">
              <a:lnSpc>
                <a:spcPct val="80000"/>
              </a:lnSpc>
              <a:defRPr/>
            </a:pPr>
            <a:r>
              <a:rPr lang="ar-SA" b="1" dirty="0">
                <a:solidFill>
                  <a:srgbClr val="FFFF00"/>
                </a:solidFill>
                <a:cs typeface="AL-Mohanad" pitchFamily="2" charset="-78"/>
              </a:rPr>
              <a:t>تتجه الخطة الدراسية لنظام المقررات نحو الأخذ بمنحى التكامل الرأسي بين المقررات</a:t>
            </a:r>
            <a:r>
              <a:rPr lang="ar-SA" dirty="0">
                <a:cs typeface="AL-Mohanad" pitchFamily="2" charset="-78"/>
              </a:rPr>
              <a:t>، من خلال تقديم مقررات يكافئ الواحد منها مقررين أو أكثر من المقررات المجزأة  التي يدرسها الطالب حالياً حسب النظام القائم وبالتالي التقليل من عدد المقررات التي يدرسها الطالب .</a:t>
            </a:r>
            <a:endParaRPr lang="ar-SA" dirty="0">
              <a:solidFill>
                <a:srgbClr val="FFFF00"/>
              </a:solidFill>
              <a:cs typeface="AL-Mohanad" pitchFamily="2" charset="-78"/>
            </a:endParaRPr>
          </a:p>
          <a:p>
            <a:pPr eaLnBrk="1" hangingPunct="1">
              <a:lnSpc>
                <a:spcPct val="80000"/>
              </a:lnSpc>
              <a:defRPr/>
            </a:pPr>
            <a:r>
              <a:rPr lang="ar-SA" b="1" dirty="0">
                <a:solidFill>
                  <a:srgbClr val="FFFF00"/>
                </a:solidFill>
                <a:cs typeface="AL-Mohanad" pitchFamily="2" charset="-78"/>
              </a:rPr>
              <a:t>تقليل حالات الرسوب والتعثر في الدراسة</a:t>
            </a:r>
            <a:r>
              <a:rPr lang="ar-SA" dirty="0">
                <a:solidFill>
                  <a:srgbClr val="FFFF00"/>
                </a:solidFill>
                <a:cs typeface="AL-Mohanad" pitchFamily="2" charset="-78"/>
              </a:rPr>
              <a:t> </a:t>
            </a:r>
            <a:r>
              <a:rPr lang="ar-SA" dirty="0">
                <a:cs typeface="AL-Mohanad" pitchFamily="2" charset="-78"/>
              </a:rPr>
              <a:t>، وما يترتب عليهما من مشكلات نفسية واجتماعية واقتصادية ؛ إذ يتيح النظام الفرصة أمام الطالب الذي يرسب في مقرر أو أكثر </a:t>
            </a:r>
            <a:r>
              <a:rPr lang="ar-SA" dirty="0" smtClean="0">
                <a:cs typeface="AL-Mohanad" pitchFamily="2" charset="-78"/>
              </a:rPr>
              <a:t> </a:t>
            </a:r>
            <a:r>
              <a:rPr lang="ar-SA" dirty="0">
                <a:cs typeface="AL-Mohanad" pitchFamily="2" charset="-78"/>
              </a:rPr>
              <a:t>أن يعيد دراسته في فصل لاحق ، دون أن يعيد سنة دراسية كاملة . مما يقلل من </a:t>
            </a:r>
            <a:r>
              <a:rPr lang="ar-SA" dirty="0" err="1">
                <a:cs typeface="AL-Mohanad" pitchFamily="2" charset="-78"/>
              </a:rPr>
              <a:t>الهدر</a:t>
            </a:r>
            <a:r>
              <a:rPr lang="ar-SA" dirty="0">
                <a:cs typeface="AL-Mohanad" pitchFamily="2" charset="-78"/>
              </a:rPr>
              <a:t> التربوي ويزيد من كفاءة التعليم.</a:t>
            </a:r>
          </a:p>
          <a:p>
            <a:pPr eaLnBrk="1" hangingPunct="1">
              <a:lnSpc>
                <a:spcPct val="80000"/>
              </a:lnSpc>
              <a:defRPr/>
            </a:pPr>
            <a:r>
              <a:rPr lang="ar-SA" b="1" dirty="0">
                <a:solidFill>
                  <a:srgbClr val="FFFF00"/>
                </a:solidFill>
                <a:cs typeface="AL-Mohanad" pitchFamily="2" charset="-78"/>
              </a:rPr>
              <a:t>الاهتمام بالجانب التطبيقي </a:t>
            </a:r>
            <a:r>
              <a:rPr lang="ar-SA" b="1" dirty="0" err="1">
                <a:solidFill>
                  <a:srgbClr val="FFFF00"/>
                </a:solidFill>
                <a:cs typeface="AL-Mohanad" pitchFamily="2" charset="-78"/>
              </a:rPr>
              <a:t>المهاري</a:t>
            </a:r>
            <a:r>
              <a:rPr lang="ar-SA" dirty="0">
                <a:solidFill>
                  <a:srgbClr val="FFFF00"/>
                </a:solidFill>
                <a:cs typeface="AL-Mohanad" pitchFamily="2" charset="-78"/>
              </a:rPr>
              <a:t> </a:t>
            </a:r>
            <a:r>
              <a:rPr lang="ar-SA" dirty="0">
                <a:cs typeface="AL-Mohanad" pitchFamily="2" charset="-78"/>
              </a:rPr>
              <a:t>من خلال تقديم مقررات </a:t>
            </a:r>
            <a:r>
              <a:rPr lang="ar-SA" dirty="0" err="1">
                <a:cs typeface="AL-Mohanad" pitchFamily="2" charset="-78"/>
              </a:rPr>
              <a:t>مهارية</a:t>
            </a:r>
            <a:r>
              <a:rPr lang="ar-SA" dirty="0">
                <a:cs typeface="AL-Mohanad" pitchFamily="2" charset="-78"/>
              </a:rPr>
              <a:t> ضمن البرنامج المشترك في الخطة مع مراعاة خصائص الجنسين.</a:t>
            </a:r>
            <a:endParaRPr lang="en-US" dirty="0">
              <a:cs typeface="AL-Mohanad" pitchFamily="2" charset="-78"/>
            </a:endParaRPr>
          </a:p>
        </p:txBody>
      </p:sp>
      <p:sp>
        <p:nvSpPr>
          <p:cNvPr id="4" name="عنصر نائب لرقم الشريحة 3"/>
          <p:cNvSpPr>
            <a:spLocks noGrp="1"/>
          </p:cNvSpPr>
          <p:nvPr>
            <p:ph type="sldNum" sz="quarter" idx="12"/>
          </p:nvPr>
        </p:nvSpPr>
        <p:spPr/>
        <p:txBody>
          <a:bodyPr/>
          <a:lstStyle/>
          <a:p>
            <a:pPr>
              <a:defRPr/>
            </a:pPr>
            <a:fld id="{DFBDF6EA-6E76-4086-BF37-BC7BFE46017B}" type="slidenum">
              <a:rPr lang="ar-SA" smtClean="0"/>
              <a:pPr>
                <a:defRPr/>
              </a:pPr>
              <a:t>11</a:t>
            </a:fld>
            <a:endParaRPr lang="en-US"/>
          </a:p>
        </p:txBody>
      </p:sp>
      <p:pic>
        <p:nvPicPr>
          <p:cNvPr id="15365"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95288" y="0"/>
            <a:ext cx="8229600" cy="1371600"/>
          </a:xfrm>
        </p:spPr>
        <p:txBody>
          <a:bodyPr/>
          <a:lstStyle/>
          <a:p>
            <a:pPr eaLnBrk="1" hangingPunct="1">
              <a:defRPr/>
            </a:pPr>
            <a:r>
              <a:rPr lang="ar-SA" b="1" dirty="0">
                <a:solidFill>
                  <a:schemeClr val="folHlink"/>
                </a:solidFill>
                <a:cs typeface="AL-Mohanad" pitchFamily="2" charset="-78"/>
              </a:rPr>
              <a:t>من مزايا لنظام </a:t>
            </a:r>
            <a:r>
              <a:rPr lang="ar-SA" b="1" dirty="0" smtClean="0">
                <a:solidFill>
                  <a:schemeClr val="folHlink"/>
                </a:solidFill>
                <a:cs typeface="AL-Mohanad" pitchFamily="2" charset="-78"/>
              </a:rPr>
              <a:t>المقررات</a:t>
            </a:r>
            <a:endParaRPr lang="en-US" b="1" dirty="0">
              <a:solidFill>
                <a:schemeClr val="folHlink"/>
              </a:solidFill>
              <a:cs typeface="AL-Mohanad" pitchFamily="2" charset="-78"/>
            </a:endParaRPr>
          </a:p>
        </p:txBody>
      </p:sp>
      <p:sp>
        <p:nvSpPr>
          <p:cNvPr id="14339" name="Rectangle 3"/>
          <p:cNvSpPr>
            <a:spLocks noGrp="1" noChangeArrowheads="1"/>
          </p:cNvSpPr>
          <p:nvPr>
            <p:ph type="body" idx="1"/>
          </p:nvPr>
        </p:nvSpPr>
        <p:spPr>
          <a:xfrm>
            <a:off x="0" y="1196975"/>
            <a:ext cx="9144000" cy="3875088"/>
          </a:xfrm>
        </p:spPr>
        <p:txBody>
          <a:bodyPr/>
          <a:lstStyle/>
          <a:p>
            <a:pPr marL="609600" indent="-609600" eaLnBrk="1" hangingPunct="1">
              <a:lnSpc>
                <a:spcPct val="80000"/>
              </a:lnSpc>
              <a:defRPr/>
            </a:pPr>
            <a:r>
              <a:rPr lang="ar-SA" b="1" dirty="0">
                <a:solidFill>
                  <a:srgbClr val="FFFF00"/>
                </a:solidFill>
                <a:cs typeface="AL-Mohanad" pitchFamily="2" charset="-78"/>
              </a:rPr>
              <a:t>إتاحة الفرصة للطالب ليختار بعض المقررات </a:t>
            </a:r>
            <a:r>
              <a:rPr lang="ar-SA" b="1" dirty="0">
                <a:cs typeface="AL-Mohanad" pitchFamily="2" charset="-78"/>
              </a:rPr>
              <a:t>التي </a:t>
            </a:r>
            <a:r>
              <a:rPr lang="ar-SA" b="1" dirty="0" smtClean="0">
                <a:cs typeface="AL-Mohanad" pitchFamily="2" charset="-78"/>
              </a:rPr>
              <a:t>يرغب </a:t>
            </a:r>
            <a:r>
              <a:rPr lang="ar-SA" b="1" dirty="0">
                <a:cs typeface="AL-Mohanad" pitchFamily="2" charset="-78"/>
              </a:rPr>
              <a:t>في دراستها، في ضوء محددات وتعليمات تراعي رغباتهم وقدراتهم، والإمكانات المتاحة. </a:t>
            </a:r>
          </a:p>
          <a:p>
            <a:pPr marL="609600" indent="-609600" eaLnBrk="1" hangingPunct="1">
              <a:lnSpc>
                <a:spcPct val="80000"/>
              </a:lnSpc>
              <a:defRPr/>
            </a:pPr>
            <a:r>
              <a:rPr lang="ar-SA" b="1" dirty="0">
                <a:cs typeface="AL-Mohanad" pitchFamily="2" charset="-78"/>
              </a:rPr>
              <a:t>يمكن للطالب </a:t>
            </a:r>
            <a:r>
              <a:rPr lang="ar-SA" b="1" dirty="0">
                <a:solidFill>
                  <a:srgbClr val="FFFF00"/>
                </a:solidFill>
                <a:cs typeface="AL-Mohanad" pitchFamily="2" charset="-78"/>
              </a:rPr>
              <a:t>تسريع تخرجه وفق قدراته </a:t>
            </a:r>
            <a:r>
              <a:rPr lang="ar-SA" b="1" dirty="0">
                <a:cs typeface="AL-Mohanad" pitchFamily="2" charset="-78"/>
              </a:rPr>
              <a:t>( يمكنه التخرج في سنتين ونصف ) .</a:t>
            </a:r>
          </a:p>
          <a:p>
            <a:pPr marL="609600" indent="-609600" eaLnBrk="1" hangingPunct="1">
              <a:lnSpc>
                <a:spcPct val="80000"/>
              </a:lnSpc>
              <a:defRPr/>
            </a:pPr>
            <a:r>
              <a:rPr lang="ar-SA" b="1" dirty="0">
                <a:cs typeface="AL-Mohanad" pitchFamily="2" charset="-78"/>
              </a:rPr>
              <a:t> </a:t>
            </a:r>
            <a:r>
              <a:rPr lang="ar-SA" b="1" dirty="0">
                <a:solidFill>
                  <a:srgbClr val="FFFF00"/>
                </a:solidFill>
                <a:cs typeface="AL-Mohanad" pitchFamily="2" charset="-78"/>
              </a:rPr>
              <a:t>تقليل العبء الكمي عن المعلم </a:t>
            </a:r>
            <a:r>
              <a:rPr lang="ar-SA" b="1" dirty="0">
                <a:cs typeface="AL-Mohanad" pitchFamily="2" charset="-78"/>
              </a:rPr>
              <a:t>ويقابله تحسن نوعي في الأداء التعليمي والتربوي.</a:t>
            </a:r>
          </a:p>
          <a:p>
            <a:pPr marL="609600" indent="-609600" eaLnBrk="1" hangingPunct="1">
              <a:lnSpc>
                <a:spcPct val="80000"/>
              </a:lnSpc>
              <a:defRPr/>
            </a:pPr>
            <a:r>
              <a:rPr lang="ar-SA" b="1" dirty="0">
                <a:cs typeface="AL-Mohanad" pitchFamily="2" charset="-78"/>
              </a:rPr>
              <a:t>إعطاء </a:t>
            </a:r>
            <a:r>
              <a:rPr lang="ar-SA" b="1" dirty="0">
                <a:solidFill>
                  <a:srgbClr val="FFFF00"/>
                </a:solidFill>
                <a:cs typeface="AL-Mohanad" pitchFamily="2" charset="-78"/>
              </a:rPr>
              <a:t>مزيد من الأدوار الجديدة للمدرسة الثانوية </a:t>
            </a:r>
            <a:r>
              <a:rPr lang="ar-SA" b="1" dirty="0">
                <a:cs typeface="AL-Mohanad" pitchFamily="2" charset="-78"/>
              </a:rPr>
              <a:t>ومزيد من الصلاحيات لمديري المدارس والوكلاء المرشدين والمعلمين.</a:t>
            </a:r>
          </a:p>
          <a:p>
            <a:pPr marL="609600" indent="-609600" eaLnBrk="1" hangingPunct="1">
              <a:lnSpc>
                <a:spcPct val="80000"/>
              </a:lnSpc>
              <a:defRPr/>
            </a:pPr>
            <a:r>
              <a:rPr lang="ar-SA" b="1" dirty="0">
                <a:cs typeface="AL-Mohanad" pitchFamily="2" charset="-78"/>
              </a:rPr>
              <a:t>يمكن </a:t>
            </a:r>
            <a:r>
              <a:rPr lang="ar-SA" b="1" dirty="0">
                <a:solidFill>
                  <a:srgbClr val="FFFF00"/>
                </a:solidFill>
                <a:cs typeface="AL-Mohanad" pitchFamily="2" charset="-78"/>
              </a:rPr>
              <a:t>معادلة بعض المقررات  الدراسية بالاختبارات الدولية </a:t>
            </a:r>
            <a:r>
              <a:rPr lang="ar-SA" b="1" dirty="0">
                <a:cs typeface="AL-Mohanad" pitchFamily="2" charset="-78"/>
              </a:rPr>
              <a:t>والشهادات والأجازات العالمية في القرآن الكريم واللغة الإنجليزية والحاسب الآلي مما يوفر الجهد والوقت لطلاب </a:t>
            </a:r>
            <a:r>
              <a:rPr lang="ar-SA" b="1" dirty="0" smtClean="0">
                <a:cs typeface="AL-Mohanad" pitchFamily="2" charset="-78"/>
              </a:rPr>
              <a:t>المرحلة </a:t>
            </a:r>
            <a:r>
              <a:rPr lang="ar-SA" b="1" dirty="0">
                <a:cs typeface="AL-Mohanad" pitchFamily="2" charset="-78"/>
              </a:rPr>
              <a:t>الثانوية.</a:t>
            </a:r>
            <a:endParaRPr lang="en-US" b="1" dirty="0">
              <a:cs typeface="AL-Mohanad" pitchFamily="2" charset="-78"/>
            </a:endParaRPr>
          </a:p>
        </p:txBody>
      </p:sp>
      <p:sp>
        <p:nvSpPr>
          <p:cNvPr id="5" name="مربع نص 4"/>
          <p:cNvSpPr txBox="1"/>
          <p:nvPr/>
        </p:nvSpPr>
        <p:spPr>
          <a:xfrm>
            <a:off x="214313" y="6334125"/>
            <a:ext cx="8358187" cy="523875"/>
          </a:xfrm>
          <a:prstGeom prst="rect">
            <a:avLst/>
          </a:prstGeom>
          <a:noFill/>
        </p:spPr>
        <p:txBody>
          <a:bodyPr>
            <a:spAutoFit/>
          </a:bodyPr>
          <a:lstStyle/>
          <a:p>
            <a:pPr>
              <a:defRPr/>
            </a:pPr>
            <a:r>
              <a:rPr lang="ar-SA" sz="2800" b="1" dirty="0">
                <a:solidFill>
                  <a:srgbClr val="FFFF00"/>
                </a:solidFill>
                <a:effectLst>
                  <a:outerShdw blurRad="38100" dist="38100" dir="2700000" algn="tl">
                    <a:srgbClr val="000000">
                      <a:alpha val="43137"/>
                    </a:srgbClr>
                  </a:outerShdw>
                </a:effectLst>
                <a:cs typeface="Arial" charset="0"/>
              </a:rPr>
              <a:t>طلاب نظام المقررات </a:t>
            </a:r>
            <a:r>
              <a:rPr lang="ar-SA" sz="2800" b="1" dirty="0">
                <a:effectLst>
                  <a:outerShdw blurRad="38100" dist="38100" dir="2700000" algn="tl">
                    <a:srgbClr val="000000">
                      <a:alpha val="43137"/>
                    </a:srgbClr>
                  </a:outerShdw>
                </a:effectLst>
                <a:cs typeface="Arial" charset="0"/>
              </a:rPr>
              <a:t>أعلى مستوى في اختباري القدرات </a:t>
            </a:r>
            <a:r>
              <a:rPr lang="ar-SA" sz="2800" b="1" dirty="0" err="1">
                <a:effectLst>
                  <a:outerShdw blurRad="38100" dist="38100" dir="2700000" algn="tl">
                    <a:srgbClr val="000000">
                      <a:alpha val="43137"/>
                    </a:srgbClr>
                  </a:outerShdw>
                </a:effectLst>
                <a:cs typeface="Arial" charset="0"/>
              </a:rPr>
              <a:t>والتحصيلي</a:t>
            </a:r>
            <a:endParaRPr lang="en-US" sz="2800" b="1" dirty="0">
              <a:effectLst>
                <a:outerShdw blurRad="38100" dist="38100" dir="2700000" algn="tl">
                  <a:srgbClr val="000000">
                    <a:alpha val="43137"/>
                  </a:srgbClr>
                </a:outerShdw>
              </a:effectLst>
              <a:cs typeface="Arial" charset="0"/>
            </a:endParaRPr>
          </a:p>
        </p:txBody>
      </p:sp>
      <p:sp>
        <p:nvSpPr>
          <p:cNvPr id="6" name="مربع نص 5"/>
          <p:cNvSpPr txBox="1"/>
          <p:nvPr/>
        </p:nvSpPr>
        <p:spPr>
          <a:xfrm>
            <a:off x="7786688" y="6072188"/>
            <a:ext cx="1357312" cy="369887"/>
          </a:xfrm>
          <a:prstGeom prst="rect">
            <a:avLst/>
          </a:prstGeom>
          <a:noFill/>
        </p:spPr>
        <p:txBody>
          <a:bodyPr>
            <a:spAutoFit/>
          </a:bodyPr>
          <a:lstStyle/>
          <a:p>
            <a:pPr>
              <a:buClr>
                <a:schemeClr val="bg2">
                  <a:lumMod val="60000"/>
                  <a:lumOff val="40000"/>
                </a:schemeClr>
              </a:buClr>
              <a:buFont typeface="Wingdings" pitchFamily="2" charset="2"/>
              <a:buChar char="q"/>
              <a:defRPr/>
            </a:pPr>
            <a:r>
              <a:rPr lang="ar-SA" dirty="0">
                <a:cs typeface="Arial" charset="0"/>
              </a:rPr>
              <a:t>   </a:t>
            </a:r>
            <a:endParaRPr lang="en-US" dirty="0">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وان 1"/>
          <p:cNvSpPr>
            <a:spLocks noGrp="1"/>
          </p:cNvSpPr>
          <p:nvPr>
            <p:ph type="ctrTitle" sz="quarter"/>
          </p:nvPr>
        </p:nvSpPr>
        <p:spPr>
          <a:xfrm>
            <a:off x="685800" y="285750"/>
            <a:ext cx="7772400" cy="1071563"/>
          </a:xfrm>
        </p:spPr>
        <p:txBody>
          <a:bodyPr/>
          <a:lstStyle/>
          <a:p>
            <a:pPr eaLnBrk="1" hangingPunct="1">
              <a:defRPr/>
            </a:pPr>
            <a:r>
              <a:rPr lang="ar-SA" b="1" smtClean="0">
                <a:solidFill>
                  <a:srgbClr val="FFC000"/>
                </a:solidFill>
                <a:cs typeface="AL-Mohanad" pitchFamily="2" charset="-78"/>
              </a:rPr>
              <a:t>تقويم المتعلم في نظام المقررات</a:t>
            </a:r>
            <a:endParaRPr lang="en-US" b="1" smtClean="0">
              <a:solidFill>
                <a:srgbClr val="FFC000"/>
              </a:solidFill>
              <a:cs typeface="AL-Mohanad" pitchFamily="2" charset="-78"/>
            </a:endParaRPr>
          </a:p>
        </p:txBody>
      </p:sp>
      <p:sp>
        <p:nvSpPr>
          <p:cNvPr id="3" name="عنوان فرعي 2"/>
          <p:cNvSpPr>
            <a:spLocks noGrp="1"/>
          </p:cNvSpPr>
          <p:nvPr>
            <p:ph type="subTitle" sz="quarter" idx="1"/>
          </p:nvPr>
        </p:nvSpPr>
        <p:spPr>
          <a:xfrm>
            <a:off x="1371600" y="1143000"/>
            <a:ext cx="6400800" cy="4495800"/>
          </a:xfrm>
        </p:spPr>
        <p:txBody>
          <a:bodyPr/>
          <a:lstStyle/>
          <a:p>
            <a:pPr eaLnBrk="1" hangingPunct="1">
              <a:defRPr/>
            </a:pPr>
            <a:r>
              <a:rPr lang="ar-SA" b="1" dirty="0" smtClean="0">
                <a:solidFill>
                  <a:srgbClr val="FFFF00"/>
                </a:solidFill>
                <a:cs typeface="AL-Mohanad" pitchFamily="2" charset="-78"/>
              </a:rPr>
              <a:t>جدول توزيع الدرجات </a:t>
            </a:r>
          </a:p>
          <a:p>
            <a:pPr eaLnBrk="1" hangingPunct="1">
              <a:defRPr/>
            </a:pPr>
            <a:endParaRPr lang="en-US" dirty="0"/>
          </a:p>
        </p:txBody>
      </p:sp>
      <p:graphicFrame>
        <p:nvGraphicFramePr>
          <p:cNvPr id="4" name="جدول 3"/>
          <p:cNvGraphicFramePr>
            <a:graphicFrameLocks noGrp="1"/>
          </p:cNvGraphicFramePr>
          <p:nvPr/>
        </p:nvGraphicFramePr>
        <p:xfrm>
          <a:off x="642938" y="1785938"/>
          <a:ext cx="7858180" cy="4693920"/>
        </p:xfrm>
        <a:graphic>
          <a:graphicData uri="http://schemas.openxmlformats.org/drawingml/2006/table">
            <a:tbl>
              <a:tblPr firstRow="1" bandRow="1">
                <a:tableStyleId>{5C22544A-7EE6-4342-B048-85BDC9FD1C3A}</a:tableStyleId>
              </a:tblPr>
              <a:tblGrid>
                <a:gridCol w="4929222"/>
                <a:gridCol w="1000132"/>
                <a:gridCol w="1928826"/>
              </a:tblGrid>
              <a:tr h="370840">
                <a:tc>
                  <a:txBody>
                    <a:bodyPr/>
                    <a:lstStyle/>
                    <a:p>
                      <a:pPr algn="ctr" rtl="1">
                        <a:spcAft>
                          <a:spcPts val="0"/>
                        </a:spcAft>
                      </a:pPr>
                      <a:r>
                        <a:rPr lang="ar-SA" sz="2800" b="1" dirty="0">
                          <a:latin typeface="Times New Roman"/>
                          <a:ea typeface="Times New Roman"/>
                          <a:cs typeface="AL-Mohanad" pitchFamily="2" charset="-78"/>
                        </a:rPr>
                        <a:t>مجال التقويم</a:t>
                      </a:r>
                      <a:endParaRPr lang="en-US" sz="2800" dirty="0">
                        <a:latin typeface="Times New Roman"/>
                        <a:ea typeface="Times New Roman"/>
                        <a:cs typeface="AL-Mohanad" pitchFamily="2" charset="-78"/>
                      </a:endParaRPr>
                    </a:p>
                  </a:txBody>
                  <a:tcPr marL="68580" marR="68580" marT="0" marB="0" anchor="ctr"/>
                </a:tc>
                <a:tc gridSpan="2">
                  <a:txBody>
                    <a:bodyPr/>
                    <a:lstStyle/>
                    <a:p>
                      <a:pPr algn="ctr" rtl="1">
                        <a:spcAft>
                          <a:spcPts val="0"/>
                        </a:spcAft>
                      </a:pPr>
                      <a:r>
                        <a:rPr lang="ar-SA" sz="2800" b="1" dirty="0">
                          <a:latin typeface="Times New Roman"/>
                          <a:ea typeface="Times New Roman"/>
                          <a:cs typeface="AL-Mohanad" pitchFamily="2" charset="-78"/>
                        </a:rPr>
                        <a:t>الدرجة المخصصة</a:t>
                      </a:r>
                      <a:endParaRPr lang="en-US" sz="2800" dirty="0">
                        <a:latin typeface="Times New Roman"/>
                        <a:ea typeface="Times New Roman"/>
                        <a:cs typeface="AL-Mohanad" pitchFamily="2" charset="-78"/>
                      </a:endParaRPr>
                    </a:p>
                  </a:txBody>
                  <a:tcPr marL="68580" marR="68580" marT="0" marB="0" anchor="ctr"/>
                </a:tc>
                <a:tc hMerge="1">
                  <a:txBody>
                    <a:bodyPr/>
                    <a:lstStyle/>
                    <a:p>
                      <a:endParaRPr lang="en-US"/>
                    </a:p>
                  </a:txBody>
                  <a:tcPr/>
                </a:tc>
              </a:tr>
              <a:tr h="370840">
                <a:tc>
                  <a:txBody>
                    <a:bodyPr/>
                    <a:lstStyle/>
                    <a:p>
                      <a:pPr algn="justLow" rtl="1">
                        <a:spcAft>
                          <a:spcPts val="0"/>
                        </a:spcAft>
                      </a:pPr>
                      <a:r>
                        <a:rPr lang="ar-SA" sz="2800" b="1" dirty="0">
                          <a:solidFill>
                            <a:srgbClr val="0000FF"/>
                          </a:solidFill>
                          <a:latin typeface="Times New Roman"/>
                          <a:ea typeface="Times New Roman"/>
                          <a:cs typeface="AL-Mohanad" pitchFamily="2" charset="-78"/>
                        </a:rPr>
                        <a:t>الأعمال الفصلية</a:t>
                      </a:r>
                      <a:r>
                        <a:rPr lang="ar-SA" sz="2800" b="1" dirty="0">
                          <a:latin typeface="Times New Roman"/>
                          <a:ea typeface="Times New Roman"/>
                          <a:cs typeface="AL-Mohanad" pitchFamily="2" charset="-78"/>
                        </a:rPr>
                        <a:t> : المشاركة / الاختبارات القصيرة الكتابية والعملية / الواجبات المنزلية /ملف الأعمال/ البحوث القصيرة والمهارات الأدائية / المشروعات.  </a:t>
                      </a:r>
                      <a:endParaRPr lang="ar-SA" sz="2800" b="1" dirty="0" smtClean="0">
                        <a:latin typeface="Times New Roman"/>
                        <a:ea typeface="Times New Roman"/>
                        <a:cs typeface="AL-Mohanad" pitchFamily="2" charset="-78"/>
                      </a:endParaRPr>
                    </a:p>
                    <a:p>
                      <a:pPr algn="justLow" rtl="1">
                        <a:spcAft>
                          <a:spcPts val="0"/>
                        </a:spcAft>
                      </a:pPr>
                      <a:endParaRPr lang="en-US" sz="2800" dirty="0">
                        <a:latin typeface="Times New Roman"/>
                        <a:ea typeface="Times New Roman"/>
                        <a:cs typeface="AL-Mohanad" pitchFamily="2" charset="-78"/>
                      </a:endParaRPr>
                    </a:p>
                    <a:p>
                      <a:pPr algn="ctr" rtl="1">
                        <a:spcAft>
                          <a:spcPts val="0"/>
                        </a:spcAft>
                      </a:pPr>
                      <a:r>
                        <a:rPr lang="ar-SA" sz="2800" dirty="0">
                          <a:latin typeface="Times New Roman"/>
                          <a:ea typeface="Times New Roman"/>
                          <a:cs typeface="AL-Mohanad" pitchFamily="2" charset="-78"/>
                        </a:rPr>
                        <a:t>(انظر التوزيع حسب المقرر في دليل التقويم)</a:t>
                      </a:r>
                      <a:endParaRPr lang="en-US" sz="2800" dirty="0">
                        <a:latin typeface="Times New Roman"/>
                        <a:ea typeface="Times New Roman"/>
                        <a:cs typeface="AL-Mohanad" pitchFamily="2" charset="-78"/>
                      </a:endParaRPr>
                    </a:p>
                  </a:txBody>
                  <a:tcPr marL="68580" marR="68580" marT="0" marB="0" anchor="ctr"/>
                </a:tc>
                <a:tc gridSpan="2">
                  <a:txBody>
                    <a:bodyPr/>
                    <a:lstStyle/>
                    <a:p>
                      <a:pPr algn="ctr" rtl="1">
                        <a:spcAft>
                          <a:spcPts val="0"/>
                        </a:spcAft>
                      </a:pPr>
                      <a:r>
                        <a:rPr lang="ar-SA" sz="2800" b="1" dirty="0">
                          <a:solidFill>
                            <a:srgbClr val="0000FF"/>
                          </a:solidFill>
                          <a:latin typeface="Times New Roman"/>
                          <a:ea typeface="Times New Roman"/>
                          <a:cs typeface="AL-Mohanad" pitchFamily="2" charset="-78"/>
                        </a:rPr>
                        <a:t>45 درجة</a:t>
                      </a:r>
                      <a:endParaRPr lang="en-US" sz="2800" dirty="0">
                        <a:latin typeface="Times New Roman"/>
                        <a:ea typeface="Times New Roman"/>
                        <a:cs typeface="AL-Mohanad" pitchFamily="2" charset="-78"/>
                      </a:endParaRPr>
                    </a:p>
                  </a:txBody>
                  <a:tcPr marL="68580" marR="68580" marT="0" marB="0" anchor="ctr"/>
                </a:tc>
                <a:tc hMerge="1">
                  <a:txBody>
                    <a:bodyPr/>
                    <a:lstStyle/>
                    <a:p>
                      <a:endParaRPr lang="en-US"/>
                    </a:p>
                  </a:txBody>
                  <a:tcPr/>
                </a:tc>
              </a:tr>
              <a:tr h="370840">
                <a:tc>
                  <a:txBody>
                    <a:bodyPr/>
                    <a:lstStyle/>
                    <a:p>
                      <a:pPr algn="r" rtl="1">
                        <a:spcAft>
                          <a:spcPts val="0"/>
                        </a:spcAft>
                      </a:pPr>
                      <a:r>
                        <a:rPr lang="ar-SA" sz="2800" b="1">
                          <a:solidFill>
                            <a:srgbClr val="0000FF"/>
                          </a:solidFill>
                          <a:latin typeface="Times New Roman"/>
                          <a:ea typeface="Times New Roman"/>
                          <a:cs typeface="AL-Mohanad" pitchFamily="2" charset="-78"/>
                        </a:rPr>
                        <a:t>الحضور والغياب</a:t>
                      </a:r>
                      <a:endParaRPr lang="en-US" sz="2800">
                        <a:latin typeface="Times New Roman"/>
                        <a:ea typeface="Times New Roman"/>
                        <a:cs typeface="AL-Mohanad" pitchFamily="2" charset="-78"/>
                      </a:endParaRPr>
                    </a:p>
                  </a:txBody>
                  <a:tcPr marL="68580" marR="68580" marT="0" marB="0" anchor="ctr"/>
                </a:tc>
                <a:tc gridSpan="2">
                  <a:txBody>
                    <a:bodyPr/>
                    <a:lstStyle/>
                    <a:p>
                      <a:pPr algn="ctr" rtl="1">
                        <a:spcAft>
                          <a:spcPts val="0"/>
                        </a:spcAft>
                      </a:pPr>
                      <a:r>
                        <a:rPr lang="ar-SA" sz="2800" b="1" dirty="0">
                          <a:solidFill>
                            <a:srgbClr val="0000FF"/>
                          </a:solidFill>
                          <a:latin typeface="Times New Roman"/>
                          <a:ea typeface="Times New Roman"/>
                          <a:cs typeface="AL-Mohanad" pitchFamily="2" charset="-78"/>
                        </a:rPr>
                        <a:t>5 درجات *</a:t>
                      </a:r>
                      <a:endParaRPr lang="en-US" sz="2800" dirty="0">
                        <a:latin typeface="Times New Roman"/>
                        <a:ea typeface="Times New Roman"/>
                        <a:cs typeface="AL-Mohanad" pitchFamily="2" charset="-78"/>
                      </a:endParaRPr>
                    </a:p>
                  </a:txBody>
                  <a:tcPr marL="68580" marR="68580" marT="0" marB="0" anchor="ctr"/>
                </a:tc>
                <a:tc hMerge="1">
                  <a:txBody>
                    <a:bodyPr/>
                    <a:lstStyle/>
                    <a:p>
                      <a:endParaRPr lang="en-US"/>
                    </a:p>
                  </a:txBody>
                  <a:tcPr/>
                </a:tc>
              </a:tr>
              <a:tr h="370840">
                <a:tc rowSpan="2">
                  <a:txBody>
                    <a:bodyPr/>
                    <a:lstStyle/>
                    <a:p>
                      <a:pPr algn="r" rtl="1">
                        <a:spcAft>
                          <a:spcPts val="0"/>
                        </a:spcAft>
                      </a:pPr>
                      <a:r>
                        <a:rPr lang="ar-SA" sz="2800" b="1" dirty="0">
                          <a:solidFill>
                            <a:srgbClr val="0000FF"/>
                          </a:solidFill>
                          <a:latin typeface="Times New Roman"/>
                          <a:ea typeface="Times New Roman"/>
                          <a:cs typeface="AL-Mohanad" pitchFamily="2" charset="-78"/>
                        </a:rPr>
                        <a:t>اختبار نهاية الفصل الدراسي</a:t>
                      </a:r>
                      <a:endParaRPr lang="en-US" sz="2800" dirty="0">
                        <a:latin typeface="Times New Roman"/>
                        <a:ea typeface="Times New Roman"/>
                        <a:cs typeface="AL-Mohanad" pitchFamily="2" charset="-78"/>
                      </a:endParaRPr>
                    </a:p>
                  </a:txBody>
                  <a:tcPr marL="68580" marR="68580" marT="0" marB="0" anchor="ctr"/>
                </a:tc>
                <a:tc>
                  <a:txBody>
                    <a:bodyPr/>
                    <a:lstStyle/>
                    <a:p>
                      <a:pPr algn="ctr" rtl="1">
                        <a:spcAft>
                          <a:spcPts val="0"/>
                        </a:spcAft>
                      </a:pPr>
                      <a:r>
                        <a:rPr lang="ar-SA" sz="2800" b="1" dirty="0">
                          <a:solidFill>
                            <a:srgbClr val="0000FF"/>
                          </a:solidFill>
                          <a:latin typeface="Times New Roman"/>
                          <a:ea typeface="Times New Roman"/>
                          <a:cs typeface="AL-Mohanad" pitchFamily="2" charset="-78"/>
                        </a:rPr>
                        <a:t>نظري</a:t>
                      </a:r>
                      <a:endParaRPr lang="en-US" sz="2800" b="1" dirty="0">
                        <a:latin typeface="Times New Roman"/>
                        <a:ea typeface="Times New Roman"/>
                        <a:cs typeface="AL-Mohanad" pitchFamily="2" charset="-78"/>
                      </a:endParaRPr>
                    </a:p>
                  </a:txBody>
                  <a:tcPr marL="68580" marR="68580" marT="0" marB="0" anchor="ctr"/>
                </a:tc>
                <a:tc rowSpan="2">
                  <a:txBody>
                    <a:bodyPr/>
                    <a:lstStyle/>
                    <a:p>
                      <a:pPr algn="ctr" rtl="1">
                        <a:spcAft>
                          <a:spcPts val="0"/>
                        </a:spcAft>
                      </a:pPr>
                      <a:r>
                        <a:rPr lang="ar-SA" sz="2800" b="1" dirty="0">
                          <a:solidFill>
                            <a:srgbClr val="0000FF"/>
                          </a:solidFill>
                          <a:latin typeface="Times New Roman"/>
                          <a:ea typeface="Times New Roman"/>
                          <a:cs typeface="AL-Mohanad" pitchFamily="2" charset="-78"/>
                        </a:rPr>
                        <a:t>50 درجة</a:t>
                      </a:r>
                      <a:endParaRPr lang="en-US" sz="2800" dirty="0">
                        <a:latin typeface="Times New Roman"/>
                        <a:ea typeface="Times New Roman"/>
                        <a:cs typeface="AL-Mohanad" pitchFamily="2" charset="-78"/>
                      </a:endParaRPr>
                    </a:p>
                  </a:txBody>
                  <a:tcPr marL="68580" marR="68580" marT="0" marB="0" anchor="ctr"/>
                </a:tc>
              </a:tr>
              <a:tr h="370840">
                <a:tc vMerge="1">
                  <a:txBody>
                    <a:bodyPr/>
                    <a:lstStyle/>
                    <a:p>
                      <a:endParaRPr lang="en-US"/>
                    </a:p>
                  </a:txBody>
                  <a:tcPr/>
                </a:tc>
                <a:tc>
                  <a:txBody>
                    <a:bodyPr/>
                    <a:lstStyle/>
                    <a:p>
                      <a:pPr algn="ctr" rtl="1">
                        <a:spcAft>
                          <a:spcPts val="0"/>
                        </a:spcAft>
                      </a:pPr>
                      <a:r>
                        <a:rPr lang="ar-SA" sz="2800" b="1" dirty="0">
                          <a:solidFill>
                            <a:srgbClr val="0000FF"/>
                          </a:solidFill>
                          <a:latin typeface="Times New Roman"/>
                          <a:ea typeface="Times New Roman"/>
                          <a:cs typeface="AL-Mohanad" pitchFamily="2" charset="-78"/>
                        </a:rPr>
                        <a:t>عملي</a:t>
                      </a:r>
                      <a:endParaRPr lang="en-US" sz="2800" b="1" dirty="0">
                        <a:latin typeface="Times New Roman"/>
                        <a:ea typeface="Times New Roman"/>
                        <a:cs typeface="AL-Mohanad" pitchFamily="2" charset="-78"/>
                      </a:endParaRPr>
                    </a:p>
                  </a:txBody>
                  <a:tcPr marL="68580" marR="68580" marT="0" marB="0" anchor="ctr"/>
                </a:tc>
                <a:tc vMerge="1">
                  <a:txBody>
                    <a:bodyPr/>
                    <a:lstStyle/>
                    <a:p>
                      <a:endParaRPr lang="en-US"/>
                    </a:p>
                  </a:txBody>
                  <a:tcPr/>
                </a:tc>
              </a:tr>
              <a:tr h="370840">
                <a:tc>
                  <a:txBody>
                    <a:bodyPr/>
                    <a:lstStyle/>
                    <a:p>
                      <a:pPr algn="ctr" rtl="1">
                        <a:spcAft>
                          <a:spcPts val="0"/>
                        </a:spcAft>
                      </a:pPr>
                      <a:r>
                        <a:rPr lang="ar-SA" sz="2800" b="1" dirty="0">
                          <a:latin typeface="Times New Roman"/>
                          <a:ea typeface="Times New Roman"/>
                          <a:cs typeface="AL-Mohanad" pitchFamily="2" charset="-78"/>
                        </a:rPr>
                        <a:t>المجموع</a:t>
                      </a:r>
                      <a:endParaRPr lang="en-US" sz="2800" dirty="0">
                        <a:latin typeface="Times New Roman"/>
                        <a:ea typeface="Times New Roman"/>
                        <a:cs typeface="AL-Mohanad" pitchFamily="2" charset="-78"/>
                      </a:endParaRPr>
                    </a:p>
                  </a:txBody>
                  <a:tcPr marL="68580" marR="68580" marT="0" marB="0" anchor="ctr"/>
                </a:tc>
                <a:tc gridSpan="2">
                  <a:txBody>
                    <a:bodyPr/>
                    <a:lstStyle/>
                    <a:p>
                      <a:pPr algn="ctr" rtl="1">
                        <a:spcAft>
                          <a:spcPts val="0"/>
                        </a:spcAft>
                      </a:pPr>
                      <a:r>
                        <a:rPr lang="ar-SA" sz="2800" b="1" dirty="0">
                          <a:latin typeface="Times New Roman"/>
                          <a:ea typeface="Times New Roman"/>
                          <a:cs typeface="AL-Mohanad" pitchFamily="2" charset="-78"/>
                        </a:rPr>
                        <a:t>100 درجة .</a:t>
                      </a:r>
                      <a:endParaRPr lang="en-US" sz="2800" dirty="0">
                        <a:latin typeface="Times New Roman"/>
                        <a:ea typeface="Times New Roman"/>
                        <a:cs typeface="AL-Mohanad" pitchFamily="2" charset="-78"/>
                      </a:endParaRPr>
                    </a:p>
                  </a:txBody>
                  <a:tcPr marL="68580" marR="68580" marT="0" marB="0" anchor="ct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sz="quarter"/>
          </p:nvPr>
        </p:nvSpPr>
        <p:spPr>
          <a:xfrm>
            <a:off x="357188" y="285750"/>
            <a:ext cx="8572500" cy="6143625"/>
          </a:xfrm>
        </p:spPr>
        <p:txBody>
          <a:bodyPr/>
          <a:lstStyle/>
          <a:p>
            <a:pPr eaLnBrk="1" hangingPunct="1">
              <a:defRPr/>
            </a:pPr>
            <a:r>
              <a:rPr lang="ar-SA" b="1" dirty="0" smtClean="0">
                <a:solidFill>
                  <a:srgbClr val="FFFF00"/>
                </a:solidFill>
                <a:cs typeface="AL-Mohanad" pitchFamily="2" charset="-78"/>
              </a:rPr>
              <a:t/>
            </a:r>
            <a:br>
              <a:rPr lang="ar-SA" b="1" dirty="0" smtClean="0">
                <a:solidFill>
                  <a:srgbClr val="FFFF00"/>
                </a:solidFill>
                <a:cs typeface="AL-Mohanad" pitchFamily="2" charset="-78"/>
              </a:rPr>
            </a:br>
            <a:r>
              <a:rPr lang="ar-SA" sz="6000" b="1" dirty="0" smtClean="0">
                <a:solidFill>
                  <a:srgbClr val="FFC000"/>
                </a:solidFill>
                <a:cs typeface="AL-Mohanad" pitchFamily="2" charset="-78"/>
              </a:rPr>
              <a:t>متى يعد الطالب متخرجا </a:t>
            </a:r>
            <a:br>
              <a:rPr lang="ar-SA" sz="6000" b="1" dirty="0" smtClean="0">
                <a:solidFill>
                  <a:srgbClr val="FFC000"/>
                </a:solidFill>
                <a:cs typeface="AL-Mohanad" pitchFamily="2" charset="-78"/>
              </a:rPr>
            </a:br>
            <a:r>
              <a:rPr lang="ar-SA" sz="6000" b="1" dirty="0" smtClean="0">
                <a:solidFill>
                  <a:srgbClr val="FFC000"/>
                </a:solidFill>
                <a:cs typeface="AL-Mohanad" pitchFamily="2" charset="-78"/>
              </a:rPr>
              <a:t>في نظام المقررات؟ </a:t>
            </a:r>
            <a:r>
              <a:rPr lang="ar-SA" b="1" dirty="0" smtClean="0">
                <a:solidFill>
                  <a:srgbClr val="FFFF00"/>
                </a:solidFill>
                <a:cs typeface="AL-Mohanad" pitchFamily="2" charset="-78"/>
              </a:rPr>
              <a:t>        </a:t>
            </a:r>
            <a:r>
              <a:rPr lang="en-US" b="1" dirty="0" smtClean="0">
                <a:solidFill>
                  <a:srgbClr val="FFFF00"/>
                </a:solidFill>
                <a:cs typeface="AL-Mohanad" pitchFamily="2" charset="-78"/>
              </a:rPr>
              <a:t/>
            </a:r>
            <a:br>
              <a:rPr lang="en-US" b="1" dirty="0" smtClean="0">
                <a:solidFill>
                  <a:srgbClr val="FFFF00"/>
                </a:solidFill>
                <a:cs typeface="AL-Mohanad" pitchFamily="2" charset="-78"/>
              </a:rPr>
            </a:br>
            <a:r>
              <a:rPr lang="ar-SA" b="1" dirty="0" smtClean="0">
                <a:solidFill>
                  <a:srgbClr val="FFFF00"/>
                </a:solidFill>
                <a:cs typeface="AL-Mohanad" pitchFamily="2" charset="-78"/>
              </a:rPr>
              <a:t>يعد الطالب متخرجاً من المرحلة الثانوية بنظام المقررات إذا اجتاز جميع المقررات المطلوبة بما لا يقل عن </a:t>
            </a:r>
            <a:r>
              <a:rPr lang="ar-SA" b="1" dirty="0" smtClean="0">
                <a:solidFill>
                  <a:srgbClr val="FFC000"/>
                </a:solidFill>
                <a:cs typeface="AL-Mohanad" pitchFamily="2" charset="-78"/>
              </a:rPr>
              <a:t>( 200) ساعة</a:t>
            </a:r>
            <a:r>
              <a:rPr lang="ar-SA" b="1" dirty="0" smtClean="0">
                <a:solidFill>
                  <a:srgbClr val="FFFF00"/>
                </a:solidFill>
                <a:cs typeface="AL-Mohanad" pitchFamily="2" charset="-78"/>
              </a:rPr>
              <a:t>، وفق التوزيع التالي:</a:t>
            </a:r>
            <a:r>
              <a:rPr lang="en-US" b="1" dirty="0" smtClean="0">
                <a:solidFill>
                  <a:srgbClr val="FFFF00"/>
                </a:solidFill>
                <a:cs typeface="AL-Mohanad" pitchFamily="2" charset="-78"/>
              </a:rPr>
              <a:t/>
            </a:r>
            <a:br>
              <a:rPr lang="en-US" b="1" dirty="0" smtClean="0">
                <a:solidFill>
                  <a:srgbClr val="FFFF00"/>
                </a:solidFill>
                <a:cs typeface="AL-Mohanad" pitchFamily="2" charset="-78"/>
              </a:rPr>
            </a:br>
            <a:r>
              <a:rPr lang="ar-SA" sz="3200" b="1" dirty="0" smtClean="0">
                <a:cs typeface="AL-Mohanad" pitchFamily="2" charset="-78"/>
              </a:rPr>
              <a:t>125</a:t>
            </a:r>
            <a:r>
              <a:rPr lang="ar-SA" b="1" dirty="0" smtClean="0">
                <a:cs typeface="AL-Mohanad" pitchFamily="2" charset="-78"/>
              </a:rPr>
              <a:t> ساعة من البرنامج المشترك</a:t>
            </a:r>
            <a:r>
              <a:rPr lang="en-US" b="1" dirty="0" smtClean="0">
                <a:cs typeface="AL-Mohanad" pitchFamily="2" charset="-78"/>
              </a:rPr>
              <a:t/>
            </a:r>
            <a:br>
              <a:rPr lang="en-US" b="1" dirty="0" smtClean="0">
                <a:cs typeface="AL-Mohanad" pitchFamily="2" charset="-78"/>
              </a:rPr>
            </a:br>
            <a:r>
              <a:rPr lang="ar-SA" b="1" dirty="0" smtClean="0">
                <a:cs typeface="AL-Mohanad" pitchFamily="2" charset="-78"/>
              </a:rPr>
              <a:t> </a:t>
            </a:r>
            <a:r>
              <a:rPr lang="en-US" b="1" dirty="0" smtClean="0">
                <a:cs typeface="AL-Mohanad" pitchFamily="2" charset="-78"/>
              </a:rPr>
              <a:t> </a:t>
            </a:r>
            <a:r>
              <a:rPr lang="ar-SA" b="1" dirty="0" smtClean="0">
                <a:cs typeface="AL-Mohanad" pitchFamily="2" charset="-78"/>
              </a:rPr>
              <a:t>65</a:t>
            </a:r>
            <a:r>
              <a:rPr lang="en-US" b="1" dirty="0" smtClean="0">
                <a:cs typeface="AL-Mohanad" pitchFamily="2" charset="-78"/>
              </a:rPr>
              <a:t> </a:t>
            </a:r>
            <a:r>
              <a:rPr lang="ar-SA" b="1" dirty="0" smtClean="0">
                <a:cs typeface="AL-Mohanad" pitchFamily="2" charset="-78"/>
              </a:rPr>
              <a:t>ساعة  من البرنامج التخصصي</a:t>
            </a:r>
            <a:r>
              <a:rPr lang="en-US" b="1" dirty="0" smtClean="0">
                <a:cs typeface="AL-Mohanad" pitchFamily="2" charset="-78"/>
              </a:rPr>
              <a:t/>
            </a:r>
            <a:br>
              <a:rPr lang="en-US" b="1" dirty="0" smtClean="0">
                <a:cs typeface="AL-Mohanad" pitchFamily="2" charset="-78"/>
              </a:rPr>
            </a:br>
            <a:r>
              <a:rPr lang="en-US" b="1" dirty="0" smtClean="0">
                <a:cs typeface="AL-Mohanad" pitchFamily="2" charset="-78"/>
              </a:rPr>
              <a:t> </a:t>
            </a:r>
            <a:r>
              <a:rPr lang="ar-SA" b="1" dirty="0" smtClean="0">
                <a:cs typeface="AL-Mohanad" pitchFamily="2" charset="-78"/>
              </a:rPr>
              <a:t>10 ساعات من البرنامج الاختيار</a:t>
            </a:r>
            <a:endParaRPr lang="en-US" b="1" dirty="0">
              <a:cs typeface="AL-Mohanad" pitchFamily="2" charset="-78"/>
            </a:endParaRPr>
          </a:p>
        </p:txBody>
      </p:sp>
      <p:pic>
        <p:nvPicPr>
          <p:cNvPr id="18435"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313"/>
            <a:ext cx="8229600" cy="928687"/>
          </a:xfrm>
        </p:spPr>
        <p:txBody>
          <a:bodyPr/>
          <a:lstStyle/>
          <a:p>
            <a:pPr>
              <a:defRPr/>
            </a:pPr>
            <a:r>
              <a:rPr lang="ar-SA" sz="5400" b="1" dirty="0" smtClean="0">
                <a:solidFill>
                  <a:srgbClr val="FF0000"/>
                </a:solidFill>
                <a:cs typeface="Monotype Koufi" pitchFamily="2" charset="-78"/>
              </a:rPr>
              <a:t/>
            </a:r>
            <a:br>
              <a:rPr lang="ar-SA" sz="5400" b="1" dirty="0" smtClean="0">
                <a:solidFill>
                  <a:srgbClr val="FF0000"/>
                </a:solidFill>
                <a:cs typeface="Monotype Koufi" pitchFamily="2" charset="-78"/>
              </a:rPr>
            </a:br>
            <a:r>
              <a:rPr lang="ar-SA" sz="5400" dirty="0" smtClean="0">
                <a:solidFill>
                  <a:schemeClr val="tx1"/>
                </a:solidFill>
                <a:latin typeface="+mn-lt"/>
                <a:ea typeface="+mn-ea"/>
                <a:cs typeface="Ousbouh" pitchFamily="2" charset="-78"/>
              </a:rPr>
              <a:t>النجاح</a:t>
            </a:r>
            <a:r>
              <a:rPr lang="ar-SA" sz="5400" dirty="0" smtClean="0">
                <a:solidFill>
                  <a:srgbClr val="FF0000"/>
                </a:solidFill>
                <a:cs typeface="Monotype Koufi" pitchFamily="2" charset="-78"/>
              </a:rPr>
              <a:t/>
            </a:r>
            <a:br>
              <a:rPr lang="ar-SA" sz="5400" dirty="0" smtClean="0">
                <a:solidFill>
                  <a:srgbClr val="FF0000"/>
                </a:solidFill>
                <a:cs typeface="Monotype Koufi" pitchFamily="2" charset="-78"/>
              </a:rPr>
            </a:br>
            <a:endParaRPr lang="en-US" sz="5400" dirty="0"/>
          </a:p>
        </p:txBody>
      </p:sp>
      <p:sp>
        <p:nvSpPr>
          <p:cNvPr id="3" name="عنصر نائب للمحتوى 2"/>
          <p:cNvSpPr>
            <a:spLocks noGrp="1"/>
          </p:cNvSpPr>
          <p:nvPr>
            <p:ph idx="1"/>
          </p:nvPr>
        </p:nvSpPr>
        <p:spPr>
          <a:xfrm>
            <a:off x="285750" y="1357313"/>
            <a:ext cx="8643938" cy="4929187"/>
          </a:xfrm>
        </p:spPr>
        <p:txBody>
          <a:bodyPr/>
          <a:lstStyle/>
          <a:p>
            <a:pPr algn="justLow">
              <a:lnSpc>
                <a:spcPct val="80000"/>
              </a:lnSpc>
              <a:buFontTx/>
              <a:buNone/>
              <a:defRPr/>
            </a:pPr>
            <a:r>
              <a:rPr lang="ar-SA" b="1" dirty="0" smtClean="0">
                <a:cs typeface="B-ALMATEEN" pitchFamily="2" charset="-78"/>
              </a:rPr>
              <a:t>1/ يعد الطالب ناجحاً في أي مادة دراسية إذا حصل على 50%من النهاية العظمى لدرجة ذلك المقرر الدراسي شريطة تأديته لاختبار نهاية الفصل الدراسي إذا كان للمقرر اختبار نهائي.</a:t>
            </a:r>
          </a:p>
          <a:p>
            <a:pPr algn="justLow">
              <a:lnSpc>
                <a:spcPct val="80000"/>
              </a:lnSpc>
              <a:buFontTx/>
              <a:buNone/>
              <a:defRPr/>
            </a:pPr>
            <a:r>
              <a:rPr lang="ar-SA" b="1" dirty="0" smtClean="0">
                <a:cs typeface="B-ALMATEEN" pitchFamily="2" charset="-78"/>
              </a:rPr>
              <a:t>  2/  لا يحول رسوب الطالب في أي مادة دراسية دون تسجيله في المواد الدراسية اللاحقة.</a:t>
            </a:r>
          </a:p>
          <a:p>
            <a:pPr algn="justLow">
              <a:lnSpc>
                <a:spcPct val="80000"/>
              </a:lnSpc>
              <a:buFontTx/>
              <a:buNone/>
              <a:defRPr/>
            </a:pPr>
            <a:r>
              <a:rPr lang="ar-SA" b="1" dirty="0" smtClean="0">
                <a:cs typeface="B-ALMATEEN" pitchFamily="2" charset="-78"/>
              </a:rPr>
              <a:t>   3/ الطالب الذي لا يتمكن من أداء الاختبار النهائي لمقرر دراسي معين أو يتخلف عن استكمال ما يطلب منه في ذلك المقرر لعذر تقبله المدرسة تسجل في الإشعار الخاص بنتيجة الطالب الفصلية كلمة "نقص" إزاء تلك المادة , وعلى الطالب إكمال النقص في مدة لا تتجاوز أسبوعين من بداية الفصل التالي وإلا اعتبر راسباً (غير مجتاز) لذلك المقرر.</a:t>
            </a:r>
          </a:p>
          <a:p>
            <a:pPr>
              <a:defRPr/>
            </a:pPr>
            <a:endParaRPr lang="en-US" dirty="0"/>
          </a:p>
        </p:txBody>
      </p:sp>
      <p:sp>
        <p:nvSpPr>
          <p:cNvPr id="4" name="عنصر نائب للتذييل 3"/>
          <p:cNvSpPr>
            <a:spLocks noGrp="1"/>
          </p:cNvSpPr>
          <p:nvPr>
            <p:ph type="ftr" sz="quarter" idx="11"/>
          </p:nvPr>
        </p:nvSpPr>
        <p:spPr/>
        <p:txBody>
          <a:bodyPr/>
          <a:lstStyle/>
          <a:p>
            <a:pPr>
              <a:defRPr/>
            </a:pPr>
            <a:r>
              <a:rPr lang="ar-SA" smtClean="0"/>
              <a:t>مشروع تطوير التعليم الثانوي</a:t>
            </a:r>
            <a:endParaRPr lang="en-US"/>
          </a:p>
        </p:txBody>
      </p:sp>
      <p:sp>
        <p:nvSpPr>
          <p:cNvPr id="5" name="عنصر نائب لرقم الشريحة 4"/>
          <p:cNvSpPr>
            <a:spLocks noGrp="1"/>
          </p:cNvSpPr>
          <p:nvPr>
            <p:ph type="sldNum" sz="quarter" idx="12"/>
          </p:nvPr>
        </p:nvSpPr>
        <p:spPr/>
        <p:txBody>
          <a:bodyPr/>
          <a:lstStyle/>
          <a:p>
            <a:pPr>
              <a:defRPr/>
            </a:pPr>
            <a:fld id="{A0F01A88-BC54-4DCF-BE34-A8454D4D4004}" type="slidenum">
              <a:rPr lang="ar-SA"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14375" y="142875"/>
            <a:ext cx="8229600" cy="690563"/>
          </a:xfrm>
        </p:spPr>
        <p:txBody>
          <a:bodyPr/>
          <a:lstStyle/>
          <a:p>
            <a:pPr>
              <a:defRPr/>
            </a:pPr>
            <a:r>
              <a:rPr lang="ar-SA" sz="5400" dirty="0" smtClean="0">
                <a:solidFill>
                  <a:schemeClr val="tx1"/>
                </a:solidFill>
                <a:latin typeface="+mn-lt"/>
                <a:ea typeface="+mn-ea"/>
                <a:cs typeface="Ousbouh" pitchFamily="2" charset="-78"/>
              </a:rPr>
              <a:t>النجاح</a:t>
            </a:r>
            <a:endParaRPr lang="en-US" sz="5400" dirty="0" smtClean="0">
              <a:solidFill>
                <a:schemeClr val="tx1"/>
              </a:solidFill>
              <a:latin typeface="+mn-lt"/>
              <a:ea typeface="+mn-ea"/>
              <a:cs typeface="Ousbouh" pitchFamily="2" charset="-78"/>
            </a:endParaRPr>
          </a:p>
        </p:txBody>
      </p:sp>
      <p:sp>
        <p:nvSpPr>
          <p:cNvPr id="3" name="عنصر نائب للمحتوى 2"/>
          <p:cNvSpPr>
            <a:spLocks noGrp="1"/>
          </p:cNvSpPr>
          <p:nvPr>
            <p:ph idx="1"/>
          </p:nvPr>
        </p:nvSpPr>
        <p:spPr>
          <a:xfrm>
            <a:off x="214313" y="1071563"/>
            <a:ext cx="8643937" cy="5024437"/>
          </a:xfrm>
        </p:spPr>
        <p:txBody>
          <a:bodyPr/>
          <a:lstStyle/>
          <a:p>
            <a:pPr algn="justLow">
              <a:lnSpc>
                <a:spcPct val="80000"/>
              </a:lnSpc>
              <a:buFontTx/>
              <a:buNone/>
              <a:defRPr/>
            </a:pPr>
            <a:r>
              <a:rPr lang="ar-SA" sz="2800" dirty="0" smtClean="0">
                <a:cs typeface="HeshamNormal" pitchFamily="2" charset="-78"/>
              </a:rPr>
              <a:t>4</a:t>
            </a:r>
            <a:r>
              <a:rPr lang="ar-SA" sz="2800" dirty="0" smtClean="0">
                <a:cs typeface="B-ALMATEEN" pitchFamily="2" charset="-78"/>
              </a:rPr>
              <a:t>/</a:t>
            </a:r>
            <a:r>
              <a:rPr lang="ar-SA" sz="3600" dirty="0" smtClean="0">
                <a:cs typeface="B-ALMATEEN" pitchFamily="2" charset="-78"/>
              </a:rPr>
              <a:t> الطالب الذي يرسب في مقرر ما يجب عليه إعادة المقرر في فصل لاحق إذا كان من المقررات الاجباريه في حقه 0</a:t>
            </a:r>
          </a:p>
          <a:p>
            <a:pPr algn="justLow">
              <a:lnSpc>
                <a:spcPct val="80000"/>
              </a:lnSpc>
              <a:buFontTx/>
              <a:buNone/>
              <a:defRPr/>
            </a:pPr>
            <a:r>
              <a:rPr lang="ar-SA" sz="3600" dirty="0" smtClean="0">
                <a:cs typeface="B-ALMATEEN" pitchFamily="2" charset="-78"/>
              </a:rPr>
              <a:t>5/ في حال عدم حصول الطلب على الدرجة القصوى للنجاح في مقرر دراسي أو أكثر يعد الطالب راسبا في ذلك المقرر,ويكون مجتازا للمقررات الدراسية الأخرى التي حصل فيها على درجة النجاح. </a:t>
            </a:r>
          </a:p>
          <a:p>
            <a:pPr algn="justLow">
              <a:lnSpc>
                <a:spcPct val="80000"/>
              </a:lnSpc>
              <a:buFontTx/>
              <a:buNone/>
              <a:defRPr/>
            </a:pPr>
            <a:r>
              <a:rPr lang="ar-SA" sz="3600" dirty="0" smtClean="0">
                <a:cs typeface="B-ALMATEEN" pitchFamily="2" charset="-78"/>
              </a:rPr>
              <a:t>  6/  في حال رسوب الطالب في مقررين على الأكثر فهو قد استكمل كل متطلبات التخرج .يسمح له بإعادة الاختبار في هذين المقررين بعد أسبوعين من نهاية الفصل</a:t>
            </a:r>
            <a:endParaRPr lang="en-US" sz="3600" dirty="0"/>
          </a:p>
        </p:txBody>
      </p:sp>
      <p:sp>
        <p:nvSpPr>
          <p:cNvPr id="4" name="عنصر نائب للتذييل 3"/>
          <p:cNvSpPr>
            <a:spLocks noGrp="1"/>
          </p:cNvSpPr>
          <p:nvPr>
            <p:ph type="ftr" sz="quarter" idx="11"/>
          </p:nvPr>
        </p:nvSpPr>
        <p:spPr/>
        <p:txBody>
          <a:bodyPr/>
          <a:lstStyle/>
          <a:p>
            <a:pPr>
              <a:defRPr/>
            </a:pPr>
            <a:r>
              <a:rPr lang="ar-SA" smtClean="0"/>
              <a:t>مشروع تطوير التعليم الثانوي</a:t>
            </a:r>
            <a:endParaRPr lang="en-US"/>
          </a:p>
        </p:txBody>
      </p:sp>
      <p:sp>
        <p:nvSpPr>
          <p:cNvPr id="5" name="عنصر نائب لرقم الشريحة 4"/>
          <p:cNvSpPr>
            <a:spLocks noGrp="1"/>
          </p:cNvSpPr>
          <p:nvPr>
            <p:ph type="sldNum" sz="quarter" idx="12"/>
          </p:nvPr>
        </p:nvSpPr>
        <p:spPr/>
        <p:txBody>
          <a:bodyPr/>
          <a:lstStyle/>
          <a:p>
            <a:pPr>
              <a:defRPr/>
            </a:pPr>
            <a:fld id="{C160208D-2AF8-4FF2-AAAC-EFE5979812CD}" type="slidenum">
              <a:rPr lang="ar-SA"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25" y="500063"/>
            <a:ext cx="8229600" cy="500062"/>
          </a:xfrm>
        </p:spPr>
        <p:txBody>
          <a:bodyPr/>
          <a:lstStyle/>
          <a:p>
            <a:pPr>
              <a:defRPr/>
            </a:pPr>
            <a:r>
              <a:rPr lang="ar-SA" dirty="0" smtClean="0">
                <a:solidFill>
                  <a:srgbClr val="FFFF00"/>
                </a:solidFill>
                <a:ea typeface="Times New Roman" pitchFamily="18" charset="0"/>
                <a:cs typeface="AL-Mateen" pitchFamily="2" charset="-78"/>
              </a:rPr>
              <a:t>التقديرات للمقررات الدراسية تكون وفق الآتي:</a:t>
            </a:r>
            <a:r>
              <a:rPr lang="en-US" dirty="0" smtClean="0">
                <a:solidFill>
                  <a:srgbClr val="FFFF00"/>
                </a:solidFill>
                <a:ea typeface="Times New Roman" pitchFamily="18" charset="0"/>
                <a:cs typeface="AL-Mateen" pitchFamily="2" charset="-78"/>
              </a:rPr>
              <a:t/>
            </a:r>
            <a:br>
              <a:rPr lang="en-US" dirty="0" smtClean="0">
                <a:solidFill>
                  <a:srgbClr val="FFFF00"/>
                </a:solidFill>
                <a:ea typeface="Times New Roman" pitchFamily="18" charset="0"/>
                <a:cs typeface="AL-Mateen" pitchFamily="2" charset="-78"/>
              </a:rPr>
            </a:br>
            <a:endParaRPr lang="en-US" dirty="0"/>
          </a:p>
        </p:txBody>
      </p:sp>
      <p:graphicFrame>
        <p:nvGraphicFramePr>
          <p:cNvPr id="6" name="عنصر نائب للمحتوى 5"/>
          <p:cNvGraphicFramePr>
            <a:graphicFrameLocks noGrp="1"/>
          </p:cNvGraphicFramePr>
          <p:nvPr>
            <p:ph idx="1"/>
          </p:nvPr>
        </p:nvGraphicFramePr>
        <p:xfrm>
          <a:off x="285750" y="928688"/>
          <a:ext cx="8643969" cy="5357833"/>
        </p:xfrm>
        <a:graphic>
          <a:graphicData uri="http://schemas.openxmlformats.org/drawingml/2006/table">
            <a:tbl>
              <a:tblPr firstRow="1" bandRow="1">
                <a:tableStyleId>{5C22544A-7EE6-4342-B048-85BDC9FD1C3A}</a:tableStyleId>
              </a:tblPr>
              <a:tblGrid>
                <a:gridCol w="2881323"/>
                <a:gridCol w="2881323"/>
                <a:gridCol w="2881323"/>
              </a:tblGrid>
              <a:tr h="635123">
                <a:tc>
                  <a:txBody>
                    <a:bodyPr/>
                    <a:lstStyle/>
                    <a:p>
                      <a:pPr marL="0" marR="0" lvl="0" indent="0" algn="ctr" defTabSz="914400" rtl="1" eaLnBrk="1" fontAlgn="base" latinLnBrk="0" hangingPunct="1">
                        <a:lnSpc>
                          <a:spcPct val="100000"/>
                        </a:lnSpc>
                        <a:spcBef>
                          <a:spcPct val="0"/>
                        </a:spcBef>
                        <a:spcAft>
                          <a:spcPct val="0"/>
                        </a:spcAft>
                        <a:buClrTx/>
                        <a:buSzTx/>
                        <a:buFontTx/>
                        <a:buNone/>
                        <a:tabLst>
                          <a:tab pos="288925" algn="l"/>
                          <a:tab pos="666750" algn="ctr"/>
                        </a:tabLst>
                      </a:pPr>
                      <a:r>
                        <a:rPr kumimoji="0" lang="ar-SA" sz="3300" b="0" i="0" u="none" strike="noStrike" cap="none" normalizeH="0" baseline="0" dirty="0" smtClean="0">
                          <a:ln>
                            <a:noFill/>
                          </a:ln>
                          <a:solidFill>
                            <a:srgbClr val="FF0000"/>
                          </a:solidFill>
                          <a:effectLst/>
                          <a:latin typeface="Times New Roman" pitchFamily="18" charset="0"/>
                          <a:ea typeface="Times New Roman" pitchFamily="18" charset="0"/>
                          <a:cs typeface="B-ALMATEEN" pitchFamily="2" charset="-78"/>
                        </a:rPr>
                        <a:t>		التقدير</a:t>
                      </a:r>
                      <a:endParaRPr kumimoji="0" lang="ar-SA" sz="2800" b="0" i="0" u="none" strike="noStrike" cap="none" normalizeH="0" baseline="0" dirty="0" smtClean="0">
                        <a:ln>
                          <a:noFill/>
                        </a:ln>
                        <a:solidFill>
                          <a:srgbClr val="FF0000"/>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300" b="0" i="0" u="none" strike="noStrike" cap="none" normalizeH="0" baseline="0" dirty="0" smtClean="0">
                          <a:ln>
                            <a:noFill/>
                          </a:ln>
                          <a:solidFill>
                            <a:srgbClr val="FF0000"/>
                          </a:solidFill>
                          <a:effectLst/>
                          <a:latin typeface="Times New Roman" pitchFamily="18" charset="0"/>
                          <a:ea typeface="Times New Roman" pitchFamily="18" charset="0"/>
                          <a:cs typeface="B-ALMATEEN" pitchFamily="2" charset="-78"/>
                        </a:rPr>
                        <a:t>رمز التقدير</a:t>
                      </a:r>
                      <a:endParaRPr kumimoji="0" lang="ar-SA" sz="2800" b="0" i="0" u="none" strike="noStrike" cap="none" normalizeH="0" baseline="0" dirty="0" smtClean="0">
                        <a:ln>
                          <a:noFill/>
                        </a:ln>
                        <a:solidFill>
                          <a:srgbClr val="FF0000"/>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300" b="0" i="0" u="none" strike="noStrike" cap="none" normalizeH="0" baseline="0" dirty="0" smtClean="0">
                          <a:ln>
                            <a:noFill/>
                          </a:ln>
                          <a:solidFill>
                            <a:srgbClr val="FF0000"/>
                          </a:solidFill>
                          <a:effectLst/>
                          <a:latin typeface="Times New Roman" pitchFamily="18" charset="0"/>
                          <a:ea typeface="Times New Roman" pitchFamily="18" charset="0"/>
                          <a:cs typeface="B-ALMATEEN" pitchFamily="2" charset="-78"/>
                        </a:rPr>
                        <a:t>الدرجة</a:t>
                      </a:r>
                      <a:endParaRPr kumimoji="0" lang="ar-SA" sz="2800" b="0" i="0" u="none" strike="noStrike" cap="none" normalizeH="0" baseline="0" dirty="0" smtClean="0">
                        <a:ln>
                          <a:noFill/>
                        </a:ln>
                        <a:solidFill>
                          <a:srgbClr val="FF0000"/>
                        </a:solidFill>
                        <a:effectLst/>
                        <a:latin typeface="Arial" pitchFamily="34" charset="0"/>
                        <a:ea typeface="Times New Roman" pitchFamily="18" charset="0"/>
                        <a:cs typeface="B-ALMATEEN" pitchFamily="2" charset="-78"/>
                      </a:endParaRP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ممتاز</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cs typeface="B-ALMATEEN" pitchFamily="2" charset="-78"/>
                        </a:rPr>
                        <a:t>أ+</a:t>
                      </a:r>
                      <a:endParaRPr kumimoji="0" lang="en-US" sz="2300" b="1" i="0" u="none" strike="noStrike" cap="none" normalizeH="0" baseline="0" dirty="0" smtClean="0">
                        <a:ln>
                          <a:noFill/>
                        </a:ln>
                        <a:solidFill>
                          <a:schemeClr val="bg2"/>
                        </a:solidFill>
                        <a:effectLst/>
                        <a:latin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95-100</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ممتاز</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cs typeface="B-ALMATEEN" pitchFamily="2" charset="-78"/>
                        </a:rPr>
                        <a:t>أ</a:t>
                      </a:r>
                      <a:endParaRPr kumimoji="0" lang="en-US" sz="2300" b="1" i="0" u="none" strike="noStrike" cap="none" normalizeH="0" baseline="0" dirty="0" smtClean="0">
                        <a:ln>
                          <a:noFill/>
                        </a:ln>
                        <a:solidFill>
                          <a:schemeClr val="bg2"/>
                        </a:solidFill>
                        <a:effectLst/>
                        <a:latin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rPr>
                        <a:t> 90-95 </a:t>
                      </a: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جيد جدا مرتفع</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ea typeface="Times New Roman" pitchFamily="18" charset="0"/>
                          <a:cs typeface="B-ALMATEEN" pitchFamily="2" charset="-78"/>
                        </a:rPr>
                        <a:t>ب+</a:t>
                      </a:r>
                      <a:endParaRPr kumimoji="0" lang="ar-SA" sz="2300" b="1" i="0" u="none" strike="noStrike" cap="none" normalizeH="0" baseline="0" dirty="0" smtClean="0">
                        <a:ln>
                          <a:noFill/>
                        </a:ln>
                        <a:solidFill>
                          <a:schemeClr val="bg2"/>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85إلى أقل من 90</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جيد جداً</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ea typeface="Times New Roman" pitchFamily="18" charset="0"/>
                          <a:cs typeface="B-ALMATEEN" pitchFamily="2" charset="-78"/>
                        </a:rPr>
                        <a:t>ب</a:t>
                      </a:r>
                      <a:endParaRPr kumimoji="0" lang="ar-SA" sz="2300" b="1" i="0" u="none" strike="noStrike" cap="none" normalizeH="0" baseline="0" dirty="0" smtClean="0">
                        <a:ln>
                          <a:noFill/>
                        </a:ln>
                        <a:solidFill>
                          <a:schemeClr val="bg2"/>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80 إلى أقل من 85</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rPr>
                        <a:t>جيد مرتفع</a:t>
                      </a: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Arial" pitchFamily="34" charset="0"/>
                          <a:ea typeface="Times New Roman" pitchFamily="18" charset="0"/>
                          <a:cs typeface="B-ALMATEEN" pitchFamily="2" charset="-78"/>
                        </a:rPr>
                        <a:t>جـ +</a:t>
                      </a: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rPr>
                        <a:t>75 إلى أقل من 80</a:t>
                      </a: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جيد</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ea typeface="Times New Roman" pitchFamily="18" charset="0"/>
                          <a:cs typeface="B-ALMATEEN" pitchFamily="2" charset="-78"/>
                        </a:rPr>
                        <a:t>جـ</a:t>
                      </a:r>
                      <a:endParaRPr kumimoji="0" lang="ar-SA" sz="2300" b="1" i="0" u="none" strike="noStrike" cap="none" normalizeH="0" baseline="0" dirty="0" smtClean="0">
                        <a:ln>
                          <a:noFill/>
                        </a:ln>
                        <a:solidFill>
                          <a:schemeClr val="bg2"/>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70 إلى أقل من 75</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مقبول مرتفع</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ea typeface="Times New Roman" pitchFamily="18" charset="0"/>
                          <a:cs typeface="B-ALMATEEN" pitchFamily="2" charset="-78"/>
                        </a:rPr>
                        <a:t>د+</a:t>
                      </a:r>
                      <a:endParaRPr kumimoji="0" lang="ar-SA" sz="2300" b="1" i="0" u="none" strike="noStrike" cap="none" normalizeH="0" baseline="0" dirty="0" smtClean="0">
                        <a:ln>
                          <a:noFill/>
                        </a:ln>
                        <a:solidFill>
                          <a:schemeClr val="bg2"/>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60 إلى أقل من 70</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مقبول</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ea typeface="Times New Roman" pitchFamily="18" charset="0"/>
                          <a:cs typeface="B-ALMATEEN" pitchFamily="2" charset="-78"/>
                        </a:rPr>
                        <a:t>د</a:t>
                      </a:r>
                      <a:endParaRPr kumimoji="0" lang="ar-SA" sz="2300" b="1" i="0" u="none" strike="noStrike" cap="none" normalizeH="0" baseline="0" dirty="0" smtClean="0">
                        <a:ln>
                          <a:noFill/>
                        </a:ln>
                        <a:solidFill>
                          <a:schemeClr val="bg2"/>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50 إلى أقل من 60</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غير مجتاز</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ea typeface="Times New Roman" pitchFamily="18" charset="0"/>
                          <a:cs typeface="B-ALMATEEN" pitchFamily="2" charset="-78"/>
                        </a:rPr>
                        <a:t>هـ</a:t>
                      </a:r>
                      <a:endParaRPr kumimoji="0" lang="ar-SA" sz="2300" b="1" i="0" u="none" strike="noStrike" cap="none" normalizeH="0" baseline="0" dirty="0" smtClean="0">
                        <a:ln>
                          <a:noFill/>
                        </a:ln>
                        <a:solidFill>
                          <a:schemeClr val="bg2"/>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أقل من 50</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r>
              <a:tr h="47227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محروم</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2"/>
                          </a:solidFill>
                          <a:effectLst/>
                          <a:latin typeface="Times New Roman" pitchFamily="18" charset="0"/>
                          <a:ea typeface="Times New Roman" pitchFamily="18" charset="0"/>
                          <a:cs typeface="B-ALMATEEN" pitchFamily="2" charset="-78"/>
                        </a:rPr>
                        <a:t>م</a:t>
                      </a:r>
                      <a:endParaRPr kumimoji="0" lang="ar-SA" sz="2300" b="1" i="0" u="none" strike="noStrike" cap="none" normalizeH="0" baseline="0" dirty="0" smtClean="0">
                        <a:ln>
                          <a:noFill/>
                        </a:ln>
                        <a:solidFill>
                          <a:schemeClr val="bg2"/>
                        </a:solidFill>
                        <a:effectLst/>
                        <a:latin typeface="Arial" pitchFamily="34" charset="0"/>
                        <a:ea typeface="Times New Roman" pitchFamily="18" charset="0"/>
                        <a:cs typeface="B-ALMATEEN" pitchFamily="2" charset="-78"/>
                      </a:endParaRPr>
                    </a:p>
                  </a:txBody>
                  <a:tcPr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300" b="1" i="0" u="none" strike="noStrike" cap="none" normalizeH="0" baseline="0" dirty="0" smtClean="0">
                          <a:ln>
                            <a:noFill/>
                          </a:ln>
                          <a:solidFill>
                            <a:schemeClr val="bg1"/>
                          </a:solidFill>
                          <a:effectLst/>
                          <a:latin typeface="Times New Roman" pitchFamily="18" charset="0"/>
                          <a:ea typeface="Times New Roman" pitchFamily="18" charset="0"/>
                          <a:cs typeface="B-ALMATEEN" pitchFamily="2" charset="-78"/>
                        </a:rPr>
                        <a:t>محروم من دخول الاختبار</a:t>
                      </a:r>
                      <a:endParaRPr kumimoji="0" lang="ar-SA" sz="2300" b="1" i="0" u="none" strike="noStrike" cap="none" normalizeH="0" baseline="0" dirty="0" smtClean="0">
                        <a:ln>
                          <a:noFill/>
                        </a:ln>
                        <a:solidFill>
                          <a:schemeClr val="bg1"/>
                        </a:solidFill>
                        <a:effectLst/>
                        <a:latin typeface="Arial" pitchFamily="34" charset="0"/>
                        <a:ea typeface="Times New Roman" pitchFamily="18" charset="0"/>
                        <a:cs typeface="B-ALMATEEN" pitchFamily="2" charset="-78"/>
                      </a:endParaRPr>
                    </a:p>
                  </a:txBody>
                  <a:tcPr horzOverflow="overflow"/>
                </a:tc>
              </a:tr>
            </a:tbl>
          </a:graphicData>
        </a:graphic>
      </p:graphicFrame>
      <p:sp>
        <p:nvSpPr>
          <p:cNvPr id="4" name="عنصر نائب للتذييل 3"/>
          <p:cNvSpPr>
            <a:spLocks noGrp="1"/>
          </p:cNvSpPr>
          <p:nvPr>
            <p:ph type="ftr" sz="quarter" idx="11"/>
          </p:nvPr>
        </p:nvSpPr>
        <p:spPr/>
        <p:txBody>
          <a:bodyPr/>
          <a:lstStyle/>
          <a:p>
            <a:pPr>
              <a:defRPr/>
            </a:pPr>
            <a:r>
              <a:rPr lang="ar-SA" smtClean="0"/>
              <a:t>مشروع تطوير التعليم الثانوي</a:t>
            </a:r>
            <a:endParaRPr lang="en-US"/>
          </a:p>
        </p:txBody>
      </p:sp>
      <p:sp>
        <p:nvSpPr>
          <p:cNvPr id="5" name="عنصر نائب لرقم الشريحة 4"/>
          <p:cNvSpPr>
            <a:spLocks noGrp="1"/>
          </p:cNvSpPr>
          <p:nvPr>
            <p:ph type="sldNum" sz="quarter" idx="12"/>
          </p:nvPr>
        </p:nvSpPr>
        <p:spPr/>
        <p:txBody>
          <a:bodyPr/>
          <a:lstStyle/>
          <a:p>
            <a:pPr>
              <a:defRPr/>
            </a:pPr>
            <a:fld id="{C9BCAA46-FF23-4E75-863C-894B90156503}" type="slidenum">
              <a:rPr lang="ar-SA"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7188" y="314325"/>
            <a:ext cx="8643937" cy="3900488"/>
          </a:xfrm>
        </p:spPr>
        <p:txBody>
          <a:bodyPr/>
          <a:lstStyle/>
          <a:p>
            <a:pPr algn="ctr">
              <a:lnSpc>
                <a:spcPct val="90000"/>
              </a:lnSpc>
              <a:buFontTx/>
              <a:buNone/>
              <a:defRPr/>
            </a:pPr>
            <a:r>
              <a:rPr lang="ar-SA" sz="5400" dirty="0" smtClean="0">
                <a:cs typeface="Ousbouh" pitchFamily="2" charset="-78"/>
              </a:rPr>
              <a:t>الغياب</a:t>
            </a:r>
          </a:p>
          <a:p>
            <a:pPr marL="533400" indent="-533400">
              <a:lnSpc>
                <a:spcPct val="80000"/>
              </a:lnSpc>
              <a:buClr>
                <a:schemeClr val="bg1"/>
              </a:buClr>
              <a:buSzPct val="60000"/>
              <a:buFont typeface="Wingdings" pitchFamily="2" charset="2"/>
              <a:buNone/>
              <a:defRPr/>
            </a:pPr>
            <a:r>
              <a:rPr lang="ar-SA" b="1" kern="1200" dirty="0" smtClean="0">
                <a:latin typeface="Arial Black" pitchFamily="34" charset="0"/>
                <a:cs typeface="DecoType Naskh" pitchFamily="2" charset="-78"/>
              </a:rPr>
              <a:t>1/ </a:t>
            </a:r>
            <a:r>
              <a:rPr lang="ar-SA" b="1" dirty="0" smtClean="0">
                <a:cs typeface="B-ALMATEEN" pitchFamily="2" charset="-78"/>
              </a:rPr>
              <a:t>ينذر الطالب إذا وصل غيابه إلى 5 حصص دراسية في المقرر الواحد ويشعر ولي أمره بذلك.</a:t>
            </a:r>
          </a:p>
          <a:p>
            <a:pPr marL="533400" indent="-533400">
              <a:lnSpc>
                <a:spcPct val="80000"/>
              </a:lnSpc>
              <a:buClr>
                <a:schemeClr val="bg1"/>
              </a:buClr>
              <a:buSzPct val="60000"/>
              <a:defRPr/>
            </a:pPr>
            <a:r>
              <a:rPr lang="ar-SA" b="1" dirty="0" smtClean="0">
                <a:cs typeface="B-ALMATEEN" pitchFamily="2" charset="-78"/>
              </a:rPr>
              <a:t>2/ ينذر الطالب إذا وصل غيابه إلى 10 حصص دراسية في المقرر الواحد ويتعهد بالحضور </a:t>
            </a:r>
            <a:r>
              <a:rPr lang="ar-SA" b="1" dirty="0" err="1" smtClean="0">
                <a:cs typeface="B-ALMATEEN" pitchFamily="2" charset="-78"/>
              </a:rPr>
              <a:t>و</a:t>
            </a:r>
            <a:r>
              <a:rPr lang="ar-SA" b="1" dirty="0" smtClean="0">
                <a:cs typeface="B-ALMATEEN" pitchFamily="2" charset="-78"/>
              </a:rPr>
              <a:t> المواظبة بحضور ولي أمره.</a:t>
            </a:r>
          </a:p>
          <a:p>
            <a:pPr algn="justLow">
              <a:lnSpc>
                <a:spcPct val="90000"/>
              </a:lnSpc>
              <a:buClr>
                <a:schemeClr val="bg1"/>
              </a:buClr>
              <a:buSzPct val="60000"/>
              <a:buFont typeface="Wingdings" pitchFamily="2" charset="2"/>
              <a:buNone/>
              <a:defRPr/>
            </a:pPr>
            <a:r>
              <a:rPr lang="ar-SA" b="1" dirty="0" smtClean="0">
                <a:cs typeface="B-ALMATEEN" pitchFamily="2" charset="-78"/>
              </a:rPr>
              <a:t>3/ الطالب الذي يصل غيابه إلى 15 حصة (دون عذر مقبول) في أي مقرر من المقررات التي سجل فيها يحرم من التقدم لامتحان هذا المقرر ويعطى نتيجته صفرا.</a:t>
            </a:r>
            <a:endParaRPr lang="en-US" b="1" dirty="0" smtClean="0">
              <a:cs typeface="B-ALMATEEN" pitchFamily="2" charset="-78"/>
            </a:endParaRPr>
          </a:p>
          <a:p>
            <a:pPr algn="justLow">
              <a:lnSpc>
                <a:spcPct val="90000"/>
              </a:lnSpc>
              <a:buFontTx/>
              <a:buNone/>
              <a:defRPr/>
            </a:pPr>
            <a:r>
              <a:rPr lang="ar-SA" b="1" dirty="0" smtClean="0">
                <a:cs typeface="B-ALMATEEN" pitchFamily="2" charset="-78"/>
              </a:rPr>
              <a:t>4/ الطالب المتغيب عن الاختبار النهائي لأي مقرر دراسي دون عذر تقبله المدرسة تُعد درجته في ذلك الاختبار (صفراً).</a:t>
            </a:r>
          </a:p>
          <a:p>
            <a:pPr algn="justLow">
              <a:lnSpc>
                <a:spcPct val="90000"/>
              </a:lnSpc>
              <a:buFontTx/>
              <a:buNone/>
              <a:defRPr/>
            </a:pPr>
            <a:r>
              <a:rPr lang="ar-SA" b="1" dirty="0" smtClean="0">
                <a:cs typeface="B-ALMATEEN" pitchFamily="2" charset="-78"/>
              </a:rPr>
              <a:t>5/ يجوز إعادة اختبار الطالب المتغيب عن الاختبار النهائي لأي مقرر دراسي لعذر تقبله المدرسة خلال مدة لا تتجاوز أسبوعين من بداية الفصل الدراسي التالي.</a:t>
            </a:r>
            <a:endParaRPr lang="en-US" b="1" dirty="0" smtClean="0">
              <a:cs typeface="B-ALMATEEN" pitchFamily="2" charset="-78"/>
            </a:endParaRPr>
          </a:p>
          <a:p>
            <a:pPr>
              <a:defRPr/>
            </a:pPr>
            <a:endParaRPr lang="en-US" dirty="0"/>
          </a:p>
        </p:txBody>
      </p:sp>
      <p:sp>
        <p:nvSpPr>
          <p:cNvPr id="4" name="عنصر نائب للتذييل 3"/>
          <p:cNvSpPr>
            <a:spLocks noGrp="1"/>
          </p:cNvSpPr>
          <p:nvPr>
            <p:ph type="ftr" sz="quarter" idx="11"/>
          </p:nvPr>
        </p:nvSpPr>
        <p:spPr/>
        <p:txBody>
          <a:bodyPr/>
          <a:lstStyle/>
          <a:p>
            <a:pPr>
              <a:defRPr/>
            </a:pPr>
            <a:r>
              <a:rPr lang="ar-SA" smtClean="0"/>
              <a:t>مشروع تطوير التعليم الثانوي</a:t>
            </a:r>
            <a:endParaRPr lang="en-US"/>
          </a:p>
        </p:txBody>
      </p:sp>
      <p:sp>
        <p:nvSpPr>
          <p:cNvPr id="5" name="عنصر نائب لرقم الشريحة 4"/>
          <p:cNvSpPr>
            <a:spLocks noGrp="1"/>
          </p:cNvSpPr>
          <p:nvPr>
            <p:ph type="sldNum" sz="quarter" idx="12"/>
          </p:nvPr>
        </p:nvSpPr>
        <p:spPr/>
        <p:txBody>
          <a:bodyPr/>
          <a:lstStyle/>
          <a:p>
            <a:pPr>
              <a:defRPr/>
            </a:pPr>
            <a:fld id="{53E343D0-8E08-41A2-BD90-1F6C24B3F3BE}" type="slidenum">
              <a:rPr lang="ar-SA" smtClean="0"/>
              <a:pPr>
                <a:defRPr/>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81000"/>
            <a:ext cx="8229600" cy="4127500"/>
          </a:xfrm>
        </p:spPr>
        <p:txBody>
          <a:bodyPr/>
          <a:lstStyle/>
          <a:p>
            <a:r>
              <a:rPr lang="ar-SA" sz="6000" b="1" smtClean="0">
                <a:solidFill>
                  <a:schemeClr val="folHlink"/>
                </a:solidFill>
                <a:effectLst/>
                <a:cs typeface="AL-Mohanad" pitchFamily="2" charset="-78"/>
              </a:rPr>
              <a:t>تقويم مشروع التعليم الثانوي</a:t>
            </a:r>
            <a:br>
              <a:rPr lang="ar-SA" sz="6000" b="1" smtClean="0">
                <a:solidFill>
                  <a:schemeClr val="folHlink"/>
                </a:solidFill>
                <a:effectLst/>
                <a:cs typeface="AL-Mohanad" pitchFamily="2" charset="-78"/>
              </a:rPr>
            </a:br>
            <a:r>
              <a:rPr lang="ar-SA" sz="6000" b="1" smtClean="0">
                <a:solidFill>
                  <a:schemeClr val="folHlink"/>
                </a:solidFill>
                <a:effectLst/>
                <a:cs typeface="AL-Mohanad" pitchFamily="2" charset="-78"/>
              </a:rPr>
              <a:t>(نظام المقررات)</a:t>
            </a:r>
            <a:endParaRPr lang="en-US" sz="6000" b="1" smtClean="0">
              <a:solidFill>
                <a:schemeClr val="folHlink"/>
              </a:solidFill>
              <a:effectLst/>
              <a:cs typeface="AL-Mohanad" pitchFamily="2" charset="-78"/>
            </a:endParaRPr>
          </a:p>
        </p:txBody>
      </p:sp>
      <p:pic>
        <p:nvPicPr>
          <p:cNvPr id="23555" name="صورة 1" descr="نظام المقررات.jpg"/>
          <p:cNvPicPr>
            <a:picLocks noChangeAspect="1" noChangeArrowheads="1"/>
          </p:cNvPicPr>
          <p:nvPr/>
        </p:nvPicPr>
        <p:blipFill>
          <a:blip r:embed="rId2"/>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052513"/>
            <a:ext cx="8229600" cy="4286250"/>
          </a:xfrm>
        </p:spPr>
        <p:txBody>
          <a:bodyPr/>
          <a:lstStyle/>
          <a:p>
            <a:pPr>
              <a:defRPr/>
            </a:pPr>
            <a:r>
              <a:rPr lang="ar-SA" sz="5400" b="1" dirty="0" smtClean="0">
                <a:cs typeface="AL-Mohanad" pitchFamily="2" charset="-78"/>
              </a:rPr>
              <a:t/>
            </a:r>
            <a:br>
              <a:rPr lang="ar-SA" sz="5400" b="1" dirty="0" smtClean="0">
                <a:cs typeface="AL-Mohanad" pitchFamily="2" charset="-78"/>
              </a:rPr>
            </a:br>
            <a:r>
              <a:rPr lang="ar-SA" sz="5400" b="1" dirty="0" smtClean="0">
                <a:cs typeface="AL-Mohanad" pitchFamily="2" charset="-78"/>
              </a:rPr>
              <a:t/>
            </a:r>
            <a:br>
              <a:rPr lang="ar-SA" sz="5400" b="1" dirty="0" smtClean="0">
                <a:cs typeface="AL-Mohanad" pitchFamily="2" charset="-78"/>
              </a:rPr>
            </a:br>
            <a:endParaRPr lang="ar-SA" sz="5400" b="1" dirty="0" smtClean="0">
              <a:cs typeface="AL-Mohanad" pitchFamily="2" charset="-78"/>
            </a:endParaRPr>
          </a:p>
        </p:txBody>
      </p:sp>
      <p:sp>
        <p:nvSpPr>
          <p:cNvPr id="4" name="Slide Number Placeholder 3"/>
          <p:cNvSpPr>
            <a:spLocks noGrp="1"/>
          </p:cNvSpPr>
          <p:nvPr>
            <p:ph type="sldNum" sz="quarter" idx="12"/>
          </p:nvPr>
        </p:nvSpPr>
        <p:spPr/>
        <p:txBody>
          <a:bodyPr/>
          <a:lstStyle/>
          <a:p>
            <a:pPr>
              <a:defRPr/>
            </a:pPr>
            <a:fld id="{E9E800BE-D5E6-406A-833B-F0AC3D33EDBE}" type="slidenum">
              <a:rPr lang="ar-SA" smtClean="0"/>
              <a:pPr>
                <a:defRPr/>
              </a:pPr>
              <a:t>2</a:t>
            </a:fld>
            <a:endParaRPr lang="en-US"/>
          </a:p>
        </p:txBody>
      </p:sp>
      <p:sp>
        <p:nvSpPr>
          <p:cNvPr id="4100" name="مستطيل 4"/>
          <p:cNvSpPr>
            <a:spLocks noChangeArrowheads="1"/>
          </p:cNvSpPr>
          <p:nvPr/>
        </p:nvSpPr>
        <p:spPr bwMode="auto">
          <a:xfrm>
            <a:off x="0" y="285750"/>
            <a:ext cx="9144000" cy="5754688"/>
          </a:xfrm>
          <a:prstGeom prst="rect">
            <a:avLst/>
          </a:prstGeom>
          <a:noFill/>
          <a:ln w="9525">
            <a:noFill/>
            <a:miter lim="800000"/>
            <a:headEnd/>
            <a:tailEnd/>
          </a:ln>
        </p:spPr>
        <p:txBody>
          <a:bodyPr>
            <a:spAutoFit/>
          </a:bodyPr>
          <a:lstStyle/>
          <a:p>
            <a:pPr algn="ctr"/>
            <a:endParaRPr lang="ar-SA" sz="5400" b="1">
              <a:cs typeface="AL-Mohanad" pitchFamily="2" charset="-78"/>
            </a:endParaRPr>
          </a:p>
          <a:p>
            <a:pPr algn="ctr"/>
            <a:r>
              <a:rPr lang="ar-SA" sz="6000" b="1">
                <a:cs typeface="AL-Mohanad" pitchFamily="2" charset="-78"/>
              </a:rPr>
              <a:t>اللقاء التعريفي لطلاب مدارس </a:t>
            </a:r>
          </a:p>
          <a:p>
            <a:pPr algn="ctr"/>
            <a:r>
              <a:rPr lang="ar-SA" sz="6000" b="1">
                <a:cs typeface="AL-Mohanad" pitchFamily="2" charset="-78"/>
              </a:rPr>
              <a:t>الأقصى الأهلية</a:t>
            </a:r>
            <a:r>
              <a:rPr lang="ar-SA" sz="5400" b="1">
                <a:cs typeface="AL-Mohanad" pitchFamily="2" charset="-78"/>
              </a:rPr>
              <a:t/>
            </a:r>
            <a:br>
              <a:rPr lang="ar-SA" sz="5400" b="1">
                <a:cs typeface="AL-Mohanad" pitchFamily="2" charset="-78"/>
              </a:rPr>
            </a:br>
            <a:r>
              <a:rPr lang="ar-SA" sz="5400" b="1">
                <a:cs typeface="AL-Mohanad" pitchFamily="2" charset="-78"/>
              </a:rPr>
              <a:t/>
            </a:r>
            <a:br>
              <a:rPr lang="ar-SA" sz="5400" b="1">
                <a:cs typeface="AL-Mohanad" pitchFamily="2" charset="-78"/>
              </a:rPr>
            </a:br>
            <a:r>
              <a:rPr lang="ar-SA" sz="5400" b="1">
                <a:cs typeface="AL-Mohanad" pitchFamily="2" charset="-78"/>
              </a:rPr>
              <a:t> بمشروع التعليم الثانوي</a:t>
            </a:r>
            <a:br>
              <a:rPr lang="ar-SA" sz="5400" b="1">
                <a:cs typeface="AL-Mohanad" pitchFamily="2" charset="-78"/>
              </a:rPr>
            </a:br>
            <a:r>
              <a:rPr lang="ar-SA" sz="2000" b="1">
                <a:cs typeface="AL-Mohanad" pitchFamily="2" charset="-78"/>
              </a:rPr>
              <a:t/>
            </a:r>
            <a:br>
              <a:rPr lang="ar-SA" sz="2000" b="1">
                <a:cs typeface="AL-Mohanad" pitchFamily="2" charset="-78"/>
              </a:rPr>
            </a:br>
            <a:r>
              <a:rPr lang="ar-SA" sz="5400" b="1">
                <a:cs typeface="AL-Mohanad" pitchFamily="2" charset="-78"/>
              </a:rPr>
              <a:t>(نظام المقررات)</a:t>
            </a:r>
            <a:endParaRPr lang="en-US" sz="5400"/>
          </a:p>
        </p:txBody>
      </p:sp>
      <p:pic>
        <p:nvPicPr>
          <p:cNvPr id="4101" name="صورة 1" descr="نظام المقررات.jpg"/>
          <p:cNvPicPr>
            <a:picLocks noChangeAspect="1" noChangeArrowheads="1"/>
          </p:cNvPicPr>
          <p:nvPr/>
        </p:nvPicPr>
        <p:blipFill>
          <a:blip r:embed="rId2"/>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381000"/>
            <a:ext cx="8229600" cy="960438"/>
          </a:xfrm>
        </p:spPr>
        <p:txBody>
          <a:bodyPr/>
          <a:lstStyle/>
          <a:p>
            <a:pPr eaLnBrk="1" hangingPunct="1">
              <a:defRPr/>
            </a:pPr>
            <a:r>
              <a:rPr lang="ar-SA" b="1" dirty="0">
                <a:solidFill>
                  <a:schemeClr val="folHlink"/>
                </a:solidFill>
                <a:cs typeface="AL-Mohanad" pitchFamily="2" charset="-78"/>
              </a:rPr>
              <a:t>على مستوى الطالب:</a:t>
            </a:r>
            <a:endParaRPr lang="en-US" dirty="0">
              <a:solidFill>
                <a:schemeClr val="folHlink"/>
              </a:solidFill>
              <a:cs typeface="AL-Mohanad" pitchFamily="2" charset="-78"/>
            </a:endParaRPr>
          </a:p>
        </p:txBody>
      </p:sp>
      <p:sp>
        <p:nvSpPr>
          <p:cNvPr id="33795" name="Rectangle 3"/>
          <p:cNvSpPr>
            <a:spLocks noGrp="1" noChangeArrowheads="1"/>
          </p:cNvSpPr>
          <p:nvPr>
            <p:ph type="body" idx="1"/>
          </p:nvPr>
        </p:nvSpPr>
        <p:spPr>
          <a:xfrm>
            <a:off x="457200" y="1341438"/>
            <a:ext cx="8229600" cy="4754562"/>
          </a:xfrm>
        </p:spPr>
        <p:txBody>
          <a:bodyPr/>
          <a:lstStyle/>
          <a:p>
            <a:pPr eaLnBrk="1" hangingPunct="1">
              <a:defRPr/>
            </a:pPr>
            <a:r>
              <a:rPr lang="ar-SA"/>
              <a:t>انضباط ملحوظ على طلاب نظام المقررات مواظبة وسلوكا  </a:t>
            </a:r>
            <a:endParaRPr lang="en-US"/>
          </a:p>
          <a:p>
            <a:pPr eaLnBrk="1" hangingPunct="1">
              <a:defRPr/>
            </a:pPr>
            <a:r>
              <a:rPr lang="en-US"/>
              <a:t> </a:t>
            </a:r>
            <a:r>
              <a:rPr lang="ar-SA"/>
              <a:t>الجدية في التحصيل الدراسي والتنافس بين المتعلمين</a:t>
            </a:r>
            <a:endParaRPr lang="en-US"/>
          </a:p>
          <a:p>
            <a:pPr eaLnBrk="1" hangingPunct="1">
              <a:defRPr/>
            </a:pPr>
            <a:r>
              <a:rPr lang="en-US"/>
              <a:t> </a:t>
            </a:r>
            <a:r>
              <a:rPr lang="ar-SA"/>
              <a:t>الثقة بالنفس وتقدير الذات</a:t>
            </a:r>
            <a:endParaRPr lang="en-US"/>
          </a:p>
          <a:p>
            <a:pPr eaLnBrk="1" hangingPunct="1">
              <a:defRPr/>
            </a:pPr>
            <a:r>
              <a:rPr lang="en-US"/>
              <a:t> </a:t>
            </a:r>
            <a:r>
              <a:rPr lang="ar-SA"/>
              <a:t>التركيز واستثمار الوقت وعدم التشتت</a:t>
            </a:r>
            <a:endParaRPr lang="en-US"/>
          </a:p>
          <a:p>
            <a:pPr eaLnBrk="1" hangingPunct="1">
              <a:defRPr/>
            </a:pPr>
            <a:r>
              <a:rPr lang="en-US"/>
              <a:t> </a:t>
            </a:r>
            <a:r>
              <a:rPr lang="ar-SA"/>
              <a:t>امتلاك مهارات جديدة</a:t>
            </a:r>
          </a:p>
          <a:p>
            <a:pPr eaLnBrk="1" hangingPunct="1">
              <a:defRPr/>
            </a:pPr>
            <a:r>
              <a:rPr lang="ar-SA"/>
              <a:t>بناء اتجاهات ايجابية نحو العلم والعمل</a:t>
            </a:r>
          </a:p>
          <a:p>
            <a:pPr eaLnBrk="1" hangingPunct="1">
              <a:defRPr/>
            </a:pPr>
            <a:r>
              <a:rPr lang="ar-SA"/>
              <a:t>مهارات الاتصال والحوار والاحترام المتبادل</a:t>
            </a:r>
          </a:p>
          <a:p>
            <a:pPr eaLnBrk="1" hangingPunct="1">
              <a:defRPr/>
            </a:pPr>
            <a:r>
              <a:rPr lang="ar-SA"/>
              <a:t>كفايات البحث العلمي من خلال مصادر التعلم المختلفة</a:t>
            </a:r>
            <a:endParaRPr lang="en-US"/>
          </a:p>
        </p:txBody>
      </p:sp>
      <p:sp>
        <p:nvSpPr>
          <p:cNvPr id="4" name="عنصر نائب لرقم الشريحة 3"/>
          <p:cNvSpPr>
            <a:spLocks noGrp="1"/>
          </p:cNvSpPr>
          <p:nvPr>
            <p:ph type="sldNum" sz="quarter" idx="12"/>
          </p:nvPr>
        </p:nvSpPr>
        <p:spPr/>
        <p:txBody>
          <a:bodyPr/>
          <a:lstStyle/>
          <a:p>
            <a:pPr>
              <a:defRPr/>
            </a:pPr>
            <a:fld id="{83E8A99B-BB55-4BB9-AE62-0E9143442C62}" type="slidenum">
              <a:rPr lang="ar-SA" smtClean="0"/>
              <a:pPr>
                <a:defRPr/>
              </a:pPr>
              <a:t>20</a:t>
            </a:fld>
            <a:endParaRPr lang="en-US"/>
          </a:p>
        </p:txBody>
      </p:sp>
      <p:pic>
        <p:nvPicPr>
          <p:cNvPr id="24581"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41338" y="776288"/>
            <a:ext cx="8061325" cy="5581650"/>
          </a:xfrm>
        </p:spPr>
        <p:txBody>
          <a:bodyPr/>
          <a:lstStyle/>
          <a:p>
            <a:pPr marL="484188" eaLnBrk="1" hangingPunct="1">
              <a:defRPr/>
            </a:pPr>
            <a:r>
              <a:rPr lang="ar-SA" dirty="0" smtClean="0">
                <a:solidFill>
                  <a:srgbClr val="63BFBF"/>
                </a:solidFill>
              </a:rPr>
              <a:t/>
            </a:r>
            <a:br>
              <a:rPr lang="ar-SA" dirty="0" smtClean="0">
                <a:solidFill>
                  <a:srgbClr val="63BFBF"/>
                </a:solidFill>
              </a:rPr>
            </a:br>
            <a:r>
              <a:rPr lang="ar-SA" dirty="0" smtClean="0">
                <a:solidFill>
                  <a:srgbClr val="63BFBF"/>
                </a:solidFill>
              </a:rPr>
              <a:t/>
            </a:r>
            <a:br>
              <a:rPr lang="ar-SA" dirty="0" smtClean="0">
                <a:solidFill>
                  <a:srgbClr val="63BFBF"/>
                </a:solidFill>
              </a:rPr>
            </a:br>
            <a:r>
              <a:rPr lang="ar-SA" dirty="0" smtClean="0">
                <a:solidFill>
                  <a:srgbClr val="63BFBF"/>
                </a:solidFill>
              </a:rPr>
              <a:t/>
            </a:r>
            <a:br>
              <a:rPr lang="ar-SA" dirty="0" smtClean="0">
                <a:solidFill>
                  <a:srgbClr val="63BFBF"/>
                </a:solidFill>
              </a:rPr>
            </a:br>
            <a:r>
              <a:rPr lang="ar-SA" sz="6000" b="1" dirty="0" smtClean="0">
                <a:solidFill>
                  <a:srgbClr val="B8FFFF"/>
                </a:solidFill>
                <a:cs typeface="AL-Mohanad" pitchFamily="2" charset="-78"/>
              </a:rPr>
              <a:t>شكراً لاستماعكم</a:t>
            </a:r>
            <a:br>
              <a:rPr lang="ar-SA" sz="6000" b="1" dirty="0" smtClean="0">
                <a:solidFill>
                  <a:srgbClr val="B8FFFF"/>
                </a:solidFill>
                <a:cs typeface="AL-Mohanad" pitchFamily="2" charset="-78"/>
              </a:rPr>
            </a:br>
            <a:r>
              <a:rPr lang="ar-SA" sz="2800" b="1" dirty="0" smtClean="0">
                <a:solidFill>
                  <a:srgbClr val="B8FFFF"/>
                </a:solidFill>
                <a:cs typeface="AL-Mohanad" pitchFamily="2" charset="-78"/>
              </a:rPr>
              <a:t/>
            </a:r>
            <a:br>
              <a:rPr lang="ar-SA" sz="2800" b="1" dirty="0" smtClean="0">
                <a:solidFill>
                  <a:srgbClr val="B8FFFF"/>
                </a:solidFill>
                <a:cs typeface="AL-Mohanad" pitchFamily="2" charset="-78"/>
              </a:rPr>
            </a:br>
            <a:r>
              <a:rPr lang="ar-SA" sz="6000" b="1" dirty="0" smtClean="0">
                <a:solidFill>
                  <a:srgbClr val="B8FFFF"/>
                </a:solidFill>
                <a:cs typeface="AL-Mohanad" pitchFamily="2" charset="-78"/>
              </a:rPr>
              <a:t>وحسن إنصاتكم</a:t>
            </a:r>
            <a:br>
              <a:rPr lang="ar-SA" sz="6000" b="1" dirty="0" smtClean="0">
                <a:solidFill>
                  <a:srgbClr val="B8FFFF"/>
                </a:solidFill>
                <a:cs typeface="AL-Mohanad" pitchFamily="2" charset="-78"/>
              </a:rPr>
            </a:br>
            <a:r>
              <a:rPr lang="ar-SA" sz="6000" b="1" dirty="0" smtClean="0">
                <a:solidFill>
                  <a:srgbClr val="B8FFFF"/>
                </a:solidFill>
                <a:cs typeface="AL-Mohanad" pitchFamily="2" charset="-78"/>
              </a:rPr>
              <a:t/>
            </a:r>
            <a:br>
              <a:rPr lang="ar-SA" sz="6000" b="1" dirty="0" smtClean="0">
                <a:solidFill>
                  <a:srgbClr val="B8FFFF"/>
                </a:solidFill>
                <a:cs typeface="AL-Mohanad" pitchFamily="2" charset="-78"/>
              </a:rPr>
            </a:br>
            <a:r>
              <a:rPr lang="ar-SA" b="1" dirty="0" smtClean="0">
                <a:solidFill>
                  <a:srgbClr val="B8FFFF"/>
                </a:solidFill>
                <a:cs typeface="AL-Mohanad" pitchFamily="2" charset="-78"/>
              </a:rPr>
              <a:t>                </a:t>
            </a:r>
            <a:r>
              <a:rPr lang="ar-SA" sz="3600" b="1" dirty="0" smtClean="0">
                <a:solidFill>
                  <a:srgbClr val="B8FFFF"/>
                </a:solidFill>
                <a:cs typeface="AL-Mohanad" pitchFamily="2" charset="-78"/>
              </a:rPr>
              <a:t/>
            </a:r>
            <a:br>
              <a:rPr lang="ar-SA" sz="3600" b="1" dirty="0" smtClean="0">
                <a:solidFill>
                  <a:srgbClr val="B8FFFF"/>
                </a:solidFill>
                <a:cs typeface="AL-Mohanad" pitchFamily="2" charset="-78"/>
              </a:rPr>
            </a:br>
            <a:endParaRPr lang="en-US" sz="3600" b="1" dirty="0" smtClean="0">
              <a:solidFill>
                <a:srgbClr val="B8FFFF"/>
              </a:solidFill>
              <a:cs typeface="AL-Mohanad" pitchFamily="2" charset="-78"/>
            </a:endParaRPr>
          </a:p>
        </p:txBody>
      </p:sp>
      <p:pic>
        <p:nvPicPr>
          <p:cNvPr id="25603"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81000"/>
            <a:ext cx="8229600" cy="833438"/>
          </a:xfrm>
        </p:spPr>
        <p:txBody>
          <a:bodyPr/>
          <a:lstStyle/>
          <a:p>
            <a:pPr eaLnBrk="1" hangingPunct="1">
              <a:defRPr/>
            </a:pPr>
            <a:r>
              <a:rPr lang="ar-SA" b="1" dirty="0" smtClean="0">
                <a:solidFill>
                  <a:srgbClr val="FFC000"/>
                </a:solidFill>
                <a:cs typeface="AL-Mohanad" pitchFamily="2" charset="-78"/>
              </a:rPr>
              <a:t>أنماط التعليم الثانوي</a:t>
            </a:r>
            <a:endParaRPr lang="en-US" b="1" dirty="0">
              <a:solidFill>
                <a:srgbClr val="FFC000"/>
              </a:solidFill>
              <a:cs typeface="AL-Mohanad" pitchFamily="2" charset="-78"/>
            </a:endParaRPr>
          </a:p>
        </p:txBody>
      </p:sp>
      <p:sp>
        <p:nvSpPr>
          <p:cNvPr id="3" name="عنصر نائب للمحتوى 2"/>
          <p:cNvSpPr>
            <a:spLocks noGrp="1"/>
          </p:cNvSpPr>
          <p:nvPr>
            <p:ph sz="half" idx="1"/>
          </p:nvPr>
        </p:nvSpPr>
        <p:spPr>
          <a:xfrm>
            <a:off x="214313" y="1500188"/>
            <a:ext cx="4143375" cy="4595812"/>
          </a:xfrm>
        </p:spPr>
        <p:txBody>
          <a:bodyPr/>
          <a:lstStyle/>
          <a:p>
            <a:pPr algn="ctr" eaLnBrk="1" hangingPunct="1">
              <a:buFont typeface="Wingdings" pitchFamily="2" charset="2"/>
              <a:buNone/>
              <a:defRPr/>
            </a:pPr>
            <a:r>
              <a:rPr lang="ar-SA" sz="3600" b="1" u="sng" dirty="0" smtClean="0">
                <a:solidFill>
                  <a:srgbClr val="FFFF00"/>
                </a:solidFill>
                <a:effectLst>
                  <a:outerShdw blurRad="38100" dist="38100" dir="2700000" algn="tl">
                    <a:srgbClr val="000000">
                      <a:alpha val="43137"/>
                    </a:srgbClr>
                  </a:outerShdw>
                </a:effectLst>
                <a:cs typeface="AL-Mohanad" pitchFamily="2" charset="-78"/>
              </a:rPr>
              <a:t>نظام المقررات</a:t>
            </a:r>
          </a:p>
          <a:p>
            <a:pPr algn="just" eaLnBrk="1" hangingPunct="1">
              <a:defRPr/>
            </a:pPr>
            <a:r>
              <a:rPr lang="ar-SA" b="1" dirty="0" smtClean="0">
                <a:solidFill>
                  <a:schemeClr val="accent6">
                    <a:lumMod val="20000"/>
                    <a:lumOff val="80000"/>
                  </a:schemeClr>
                </a:solidFill>
                <a:effectLst>
                  <a:outerShdw blurRad="38100" dist="38100" dir="2700000" algn="tl">
                    <a:srgbClr val="000000">
                      <a:alpha val="43137"/>
                    </a:srgbClr>
                  </a:outerShdw>
                </a:effectLst>
                <a:cs typeface="AL-Mohanad" pitchFamily="2" charset="-78"/>
              </a:rPr>
              <a:t>يمثل قلة من المدارس الثانوية</a:t>
            </a:r>
          </a:p>
          <a:p>
            <a:pPr algn="just" eaLnBrk="1" hangingPunct="1">
              <a:defRPr/>
            </a:pPr>
            <a:r>
              <a:rPr lang="ar-SA" b="1" dirty="0" smtClean="0">
                <a:solidFill>
                  <a:schemeClr val="accent6">
                    <a:lumMod val="20000"/>
                    <a:lumOff val="80000"/>
                  </a:schemeClr>
                </a:solidFill>
                <a:effectLst>
                  <a:outerShdw blurRad="38100" dist="38100" dir="2700000" algn="tl">
                    <a:srgbClr val="000000">
                      <a:alpha val="43137"/>
                    </a:srgbClr>
                  </a:outerShdw>
                </a:effectLst>
                <a:cs typeface="AL-Mohanad" pitchFamily="2" charset="-78"/>
              </a:rPr>
              <a:t> نظام فصلي ، يتضمن العام الدراسي من فصلين دراسيين وفصل صيفي اختياري.</a:t>
            </a:r>
          </a:p>
          <a:p>
            <a:pPr algn="just" eaLnBrk="1" hangingPunct="1">
              <a:defRPr/>
            </a:pPr>
            <a:r>
              <a:rPr lang="ar-SA" b="1" dirty="0" smtClean="0">
                <a:solidFill>
                  <a:schemeClr val="accent6">
                    <a:lumMod val="20000"/>
                    <a:lumOff val="80000"/>
                  </a:schemeClr>
                </a:solidFill>
                <a:effectLst>
                  <a:outerShdw blurRad="38100" dist="38100" dir="2700000" algn="tl">
                    <a:srgbClr val="000000">
                      <a:alpha val="43137"/>
                    </a:srgbClr>
                  </a:outerShdw>
                </a:effectLst>
                <a:cs typeface="AL-Mohanad" pitchFamily="2" charset="-78"/>
              </a:rPr>
              <a:t> يتكون من مسارين في تعليم البنين والبنات : مسار العلوم الطبيعية ومسار العلوم الإنسانية. </a:t>
            </a:r>
            <a:endParaRPr lang="en-US" b="1" dirty="0">
              <a:solidFill>
                <a:schemeClr val="accent6">
                  <a:lumMod val="20000"/>
                  <a:lumOff val="80000"/>
                </a:schemeClr>
              </a:solidFill>
              <a:effectLst>
                <a:outerShdw blurRad="38100" dist="38100" dir="2700000" algn="tl">
                  <a:srgbClr val="000000">
                    <a:alpha val="43137"/>
                  </a:srgbClr>
                </a:outerShdw>
              </a:effectLst>
              <a:cs typeface="AL-Mohanad" pitchFamily="2" charset="-78"/>
            </a:endParaRPr>
          </a:p>
        </p:txBody>
      </p:sp>
      <p:sp>
        <p:nvSpPr>
          <p:cNvPr id="4" name="عنصر نائب للمحتوى 3"/>
          <p:cNvSpPr>
            <a:spLocks noGrp="1"/>
          </p:cNvSpPr>
          <p:nvPr>
            <p:ph sz="half" idx="2"/>
          </p:nvPr>
        </p:nvSpPr>
        <p:spPr>
          <a:xfrm>
            <a:off x="4714875" y="1428750"/>
            <a:ext cx="4429125" cy="4667250"/>
          </a:xfrm>
        </p:spPr>
        <p:txBody>
          <a:bodyPr/>
          <a:lstStyle/>
          <a:p>
            <a:pPr algn="ctr" eaLnBrk="1" hangingPunct="1">
              <a:buFont typeface="Wingdings" pitchFamily="2" charset="2"/>
              <a:buNone/>
              <a:defRPr/>
            </a:pPr>
            <a:r>
              <a:rPr lang="ar-SA" sz="3600" b="1" u="sng" dirty="0" smtClean="0">
                <a:solidFill>
                  <a:srgbClr val="FFFF00"/>
                </a:solidFill>
                <a:cs typeface="AL-Mohanad" pitchFamily="2" charset="-78"/>
              </a:rPr>
              <a:t>النظام السنوي</a:t>
            </a:r>
          </a:p>
          <a:p>
            <a:pPr algn="just" eaLnBrk="1" hangingPunct="1">
              <a:defRPr/>
            </a:pPr>
            <a:r>
              <a:rPr lang="ar-SA" b="1" dirty="0" smtClean="0">
                <a:solidFill>
                  <a:schemeClr val="accent6">
                    <a:lumMod val="20000"/>
                    <a:lumOff val="80000"/>
                  </a:schemeClr>
                </a:solidFill>
                <a:cs typeface="AL-Mohanad" pitchFamily="2" charset="-78"/>
              </a:rPr>
              <a:t>يمثل غالبية المدارس الثانوية</a:t>
            </a:r>
          </a:p>
          <a:p>
            <a:pPr algn="just" eaLnBrk="1" hangingPunct="1">
              <a:defRPr/>
            </a:pPr>
            <a:r>
              <a:rPr lang="ar-SA" b="1" dirty="0" smtClean="0">
                <a:solidFill>
                  <a:schemeClr val="accent6">
                    <a:lumMod val="20000"/>
                    <a:lumOff val="80000"/>
                  </a:schemeClr>
                </a:solidFill>
                <a:cs typeface="AL-Mohanad" pitchFamily="2" charset="-78"/>
              </a:rPr>
              <a:t>نظام سنوي من فصلين دراسيين</a:t>
            </a:r>
          </a:p>
          <a:p>
            <a:pPr algn="just" eaLnBrk="1" hangingPunct="1">
              <a:defRPr/>
            </a:pPr>
            <a:r>
              <a:rPr lang="ar-SA" b="1" dirty="0" smtClean="0">
                <a:solidFill>
                  <a:schemeClr val="accent6">
                    <a:lumMod val="20000"/>
                    <a:lumOff val="80000"/>
                  </a:schemeClr>
                </a:solidFill>
                <a:cs typeface="AL-Mohanad" pitchFamily="2" charset="-78"/>
              </a:rPr>
              <a:t> يتكون من تخصصين في تعليم البنات علمي وأدبي، وثلاث تخصصات في تعليم البنين: إداري وشرعي وطبيعي.</a:t>
            </a:r>
            <a:endParaRPr lang="en-US" b="1" dirty="0">
              <a:solidFill>
                <a:schemeClr val="accent6">
                  <a:lumMod val="20000"/>
                  <a:lumOff val="80000"/>
                </a:schemeClr>
              </a:solidFill>
              <a:cs typeface="AL-Mohanad" pitchFamily="2" charset="-78"/>
            </a:endParaRPr>
          </a:p>
        </p:txBody>
      </p:sp>
      <p:sp>
        <p:nvSpPr>
          <p:cNvPr id="6" name="عنصر نائب لرقم الشريحة 5"/>
          <p:cNvSpPr>
            <a:spLocks noGrp="1"/>
          </p:cNvSpPr>
          <p:nvPr>
            <p:ph type="sldNum" sz="quarter" idx="12"/>
          </p:nvPr>
        </p:nvSpPr>
        <p:spPr/>
        <p:txBody>
          <a:bodyPr/>
          <a:lstStyle/>
          <a:p>
            <a:pPr>
              <a:defRPr/>
            </a:pPr>
            <a:fld id="{1FDBFB41-5489-42D4-8C5A-2A0BCCED8698}" type="slidenum">
              <a:rPr lang="ar-SA" smtClean="0"/>
              <a:pPr>
                <a:defRPr/>
              </a:pPr>
              <a:t>3</a:t>
            </a:fld>
            <a:endParaRPr lang="en-US"/>
          </a:p>
        </p:txBody>
      </p:sp>
      <p:pic>
        <p:nvPicPr>
          <p:cNvPr id="5126"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81000"/>
            <a:ext cx="8229600" cy="5334000"/>
          </a:xfrm>
        </p:spPr>
        <p:txBody>
          <a:bodyPr/>
          <a:lstStyle/>
          <a:p>
            <a:pPr eaLnBrk="1" hangingPunct="1">
              <a:defRPr/>
            </a:pPr>
            <a:r>
              <a:rPr lang="ar-SA" sz="8000" b="1" dirty="0" smtClean="0">
                <a:solidFill>
                  <a:srgbClr val="FFC000"/>
                </a:solidFill>
                <a:cs typeface="AL-Mohanad" pitchFamily="2" charset="-78"/>
              </a:rPr>
              <a:t>نظام المقررات</a:t>
            </a:r>
            <a:br>
              <a:rPr lang="ar-SA" sz="8000" b="1" dirty="0" smtClean="0">
                <a:solidFill>
                  <a:srgbClr val="FFC000"/>
                </a:solidFill>
                <a:cs typeface="AL-Mohanad" pitchFamily="2" charset="-78"/>
              </a:rPr>
            </a:br>
            <a:r>
              <a:rPr lang="ar-SA" sz="8000" b="1" dirty="0" smtClean="0">
                <a:solidFill>
                  <a:srgbClr val="FFC000"/>
                </a:solidFill>
                <a:cs typeface="AL-Mohanad" pitchFamily="2" charset="-78"/>
              </a:rPr>
              <a:t> في التعليم الثانوي</a:t>
            </a:r>
            <a:br>
              <a:rPr lang="ar-SA" sz="8000" b="1" dirty="0" smtClean="0">
                <a:solidFill>
                  <a:srgbClr val="FFC000"/>
                </a:solidFill>
                <a:cs typeface="AL-Mohanad" pitchFamily="2" charset="-78"/>
              </a:rPr>
            </a:br>
            <a:r>
              <a:rPr lang="ar-SA" sz="4800" b="1" dirty="0" smtClean="0">
                <a:solidFill>
                  <a:srgbClr val="FFC000"/>
                </a:solidFill>
                <a:cs typeface="AL-Mohanad" pitchFamily="2" charset="-78"/>
              </a:rPr>
              <a:t>(نظام الساعات المعتمدة)</a:t>
            </a:r>
            <a:endParaRPr lang="en-US" sz="4800" dirty="0"/>
          </a:p>
        </p:txBody>
      </p:sp>
      <p:sp>
        <p:nvSpPr>
          <p:cNvPr id="4" name="عنصر نائب لرقم الشريحة 3"/>
          <p:cNvSpPr>
            <a:spLocks noGrp="1"/>
          </p:cNvSpPr>
          <p:nvPr>
            <p:ph type="sldNum" sz="quarter" idx="12"/>
          </p:nvPr>
        </p:nvSpPr>
        <p:spPr/>
        <p:txBody>
          <a:bodyPr/>
          <a:lstStyle/>
          <a:p>
            <a:pPr>
              <a:defRPr/>
            </a:pPr>
            <a:fld id="{7D8BA1D7-B92D-4BBE-B610-A4EC3B1270BE}" type="slidenum">
              <a:rPr lang="ar-SA" smtClean="0"/>
              <a:pPr>
                <a:defRPr/>
              </a:pPr>
              <a:t>4</a:t>
            </a:fld>
            <a:endParaRPr lang="en-US"/>
          </a:p>
        </p:txBody>
      </p:sp>
      <p:pic>
        <p:nvPicPr>
          <p:cNvPr id="8196"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81000"/>
            <a:ext cx="8229600" cy="619125"/>
          </a:xfrm>
        </p:spPr>
        <p:txBody>
          <a:bodyPr/>
          <a:lstStyle/>
          <a:p>
            <a:pPr>
              <a:defRPr/>
            </a:pPr>
            <a:r>
              <a:rPr lang="ar-SA" b="1" dirty="0" smtClean="0">
                <a:solidFill>
                  <a:schemeClr val="tx1"/>
                </a:solidFill>
                <a:effectLst>
                  <a:outerShdw blurRad="38100" dist="38100" dir="2700000" algn="tl">
                    <a:srgbClr val="000000">
                      <a:alpha val="43137"/>
                    </a:srgbClr>
                  </a:outerShdw>
                </a:effectLst>
                <a:cs typeface="AL-Mohanad" pitchFamily="2" charset="-78"/>
              </a:rPr>
              <a:t>ما هو هدف نظام المقررات؟</a:t>
            </a:r>
            <a:endParaRPr lang="en-US" b="1" dirty="0" smtClean="0">
              <a:solidFill>
                <a:schemeClr val="tx1"/>
              </a:solidFill>
              <a:effectLst>
                <a:outerShdw blurRad="38100" dist="38100" dir="2700000" algn="tl">
                  <a:srgbClr val="000000">
                    <a:alpha val="43137"/>
                  </a:srgbClr>
                </a:outerShdw>
              </a:effectLst>
              <a:cs typeface="AL-Mohanad" pitchFamily="2" charset="-78"/>
            </a:endParaRPr>
          </a:p>
        </p:txBody>
      </p:sp>
      <p:sp>
        <p:nvSpPr>
          <p:cNvPr id="3" name="عنصر نائب للتذييل 2"/>
          <p:cNvSpPr>
            <a:spLocks noGrp="1"/>
          </p:cNvSpPr>
          <p:nvPr>
            <p:ph type="ftr" sz="quarter" idx="11"/>
          </p:nvPr>
        </p:nvSpPr>
        <p:spPr/>
        <p:txBody>
          <a:bodyPr/>
          <a:lstStyle/>
          <a:p>
            <a:pPr>
              <a:defRPr/>
            </a:pPr>
            <a:r>
              <a:rPr lang="ar-SA" smtClean="0"/>
              <a:t>مشروع تطوير التعليم الثانوي</a:t>
            </a:r>
            <a:endParaRPr lang="en-US"/>
          </a:p>
        </p:txBody>
      </p:sp>
      <p:sp>
        <p:nvSpPr>
          <p:cNvPr id="4" name="عنصر نائب لرقم الشريحة 3"/>
          <p:cNvSpPr>
            <a:spLocks noGrp="1"/>
          </p:cNvSpPr>
          <p:nvPr>
            <p:ph type="sldNum" sz="quarter" idx="12"/>
          </p:nvPr>
        </p:nvSpPr>
        <p:spPr/>
        <p:txBody>
          <a:bodyPr/>
          <a:lstStyle/>
          <a:p>
            <a:pPr>
              <a:defRPr/>
            </a:pPr>
            <a:fld id="{4B786553-8CEA-46DC-A45A-973BCC19110F}" type="slidenum">
              <a:rPr lang="ar-SA" smtClean="0"/>
              <a:pPr>
                <a:defRPr/>
              </a:pPr>
              <a:t>5</a:t>
            </a:fld>
            <a:endParaRPr lang="en-US"/>
          </a:p>
        </p:txBody>
      </p:sp>
      <p:sp>
        <p:nvSpPr>
          <p:cNvPr id="5" name="عنوان 1"/>
          <p:cNvSpPr txBox="1">
            <a:spLocks/>
          </p:cNvSpPr>
          <p:nvPr/>
        </p:nvSpPr>
        <p:spPr bwMode="auto">
          <a:xfrm>
            <a:off x="642938" y="3357563"/>
            <a:ext cx="8229600" cy="904875"/>
          </a:xfrm>
          <a:prstGeom prst="rect">
            <a:avLst/>
          </a:prstGeom>
          <a:noFill/>
          <a:ln w="9525">
            <a:noFill/>
            <a:miter lim="800000"/>
            <a:headEnd/>
            <a:tailEnd/>
          </a:ln>
          <a:effectLst/>
        </p:spPr>
        <p:txBody>
          <a:bodyPr anchor="ctr"/>
          <a:lstStyle/>
          <a:p>
            <a:pPr algn="ctr" eaLnBrk="0" hangingPunct="0">
              <a:defRPr/>
            </a:pPr>
            <a:endParaRPr lang="en-US" sz="4400" kern="0" dirty="0">
              <a:solidFill>
                <a:schemeClr val="tx2"/>
              </a:solidFill>
              <a:effectLst>
                <a:outerShdw blurRad="38100" dist="38100" dir="2700000" algn="tl">
                  <a:srgbClr val="000000"/>
                </a:outerShdw>
              </a:effectLst>
              <a:latin typeface="+mj-lt"/>
              <a:ea typeface="+mj-ea"/>
              <a:cs typeface="+mj-cs"/>
            </a:endParaRPr>
          </a:p>
        </p:txBody>
      </p:sp>
      <p:sp>
        <p:nvSpPr>
          <p:cNvPr id="6" name="Rectangle 3"/>
          <p:cNvSpPr txBox="1">
            <a:spLocks noChangeArrowheads="1"/>
          </p:cNvSpPr>
          <p:nvPr/>
        </p:nvSpPr>
        <p:spPr>
          <a:xfrm>
            <a:off x="571500" y="1474788"/>
            <a:ext cx="8229600" cy="3883025"/>
          </a:xfrm>
          <a:prstGeom prst="rect">
            <a:avLst/>
          </a:prstGeom>
        </p:spPr>
        <p:txBody>
          <a:bodyPr/>
          <a:lstStyle/>
          <a:p>
            <a:pPr marL="342900" indent="-342900" eaLnBrk="0" hangingPunct="0">
              <a:spcBef>
                <a:spcPct val="20000"/>
              </a:spcBef>
              <a:buClr>
                <a:srgbClr val="FF0000"/>
              </a:buClr>
              <a:buSzPct val="120000"/>
              <a:buFont typeface="Wingdings" pitchFamily="2" charset="2"/>
              <a:buChar char="?"/>
              <a:defRPr/>
            </a:pPr>
            <a:r>
              <a:rPr lang="ar-SA" sz="3600" b="1" dirty="0">
                <a:effectLst>
                  <a:outerShdw blurRad="38100" dist="38100" dir="2700000" algn="tl">
                    <a:srgbClr val="000000">
                      <a:alpha val="43137"/>
                    </a:srgbClr>
                  </a:outerShdw>
                </a:effectLst>
                <a:latin typeface="+mj-lt"/>
                <a:ea typeface="+mj-ea"/>
                <a:cs typeface="AL-Mohanad" pitchFamily="2" charset="-78"/>
              </a:rPr>
              <a:t>يهدف نظام المقررات في المرحلة الثانوية إلى تربية جيل مؤهل ، معتزاً بدينه، نافع لأمته، محباً لوطنه قادراً على التعلم الذاتي محققاُ التعاون والتواصل والعمل الجماعي، كما يحقق تنمية التفكير الواعي والمتزن والناقد والقادر على حل المشكلات واتخاذ القرارات والتعامل بكفاءة مع التقنية ومصادر المعلومات.</a:t>
            </a:r>
            <a:r>
              <a:rPr lang="en-US" sz="2800" kern="0" dirty="0">
                <a:solidFill>
                  <a:schemeClr val="tx2"/>
                </a:solidFill>
                <a:effectLst>
                  <a:outerShdw blurRad="38100" dist="38100" dir="2700000" algn="tl">
                    <a:srgbClr val="000000"/>
                  </a:outerShdw>
                </a:effectLst>
                <a:latin typeface="Courier New" pitchFamily="49" charset="0"/>
                <a:cs typeface="Courier New" pitchFamily="49" charset="0"/>
              </a:rPr>
              <a:t/>
            </a:r>
            <a:br>
              <a:rPr lang="en-US" sz="2800" kern="0" dirty="0">
                <a:solidFill>
                  <a:schemeClr val="tx2"/>
                </a:solidFill>
                <a:effectLst>
                  <a:outerShdw blurRad="38100" dist="38100" dir="2700000" algn="tl">
                    <a:srgbClr val="000000"/>
                  </a:outerShdw>
                </a:effectLst>
                <a:latin typeface="Courier New" pitchFamily="49" charset="0"/>
                <a:cs typeface="Courier New" pitchFamily="49" charset="0"/>
              </a:rPr>
            </a:br>
            <a:endParaRPr lang="en-US" sz="3200" kern="0" dirty="0">
              <a:solidFill>
                <a:schemeClr val="tx2"/>
              </a:solidFill>
              <a:effectLst>
                <a:outerShdw blurRad="38100" dist="38100" dir="2700000" algn="tl">
                  <a:srgbClr val="000000"/>
                </a:outerShdw>
              </a:effectLst>
              <a:latin typeface="Courier New" pitchFamily="49" charset="0"/>
              <a:cs typeface="Courier New" pitchFamily="49" charset="0"/>
            </a:endParaRPr>
          </a:p>
        </p:txBody>
      </p:sp>
      <p:pic>
        <p:nvPicPr>
          <p:cNvPr id="9223" name="صورة 1" descr="نظام المقررات.jpg"/>
          <p:cNvPicPr>
            <a:picLocks noChangeAspect="1" noChangeArrowheads="1"/>
          </p:cNvPicPr>
          <p:nvPr/>
        </p:nvPicPr>
        <p:blipFill>
          <a:blip r:embed="rId2"/>
          <a:srcRect/>
          <a:stretch>
            <a:fillRect/>
          </a:stretch>
        </p:blipFill>
        <p:spPr bwMode="auto">
          <a:xfrm>
            <a:off x="376238" y="382588"/>
            <a:ext cx="942975" cy="6651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2000" fill="hold"/>
                                        <p:tgtEl>
                                          <p:spTgt spid="6">
                                            <p:txEl>
                                              <p:pRg st="0" end="0"/>
                                            </p:txEl>
                                          </p:spTgt>
                                        </p:tgtEl>
                                        <p:attrNameLst>
                                          <p:attrName>ppt_w</p:attrName>
                                        </p:attrNameLst>
                                      </p:cBhvr>
                                      <p:tavLst>
                                        <p:tav tm="0">
                                          <p:val>
                                            <p:strVal val="#ppt_w*0.05"/>
                                          </p:val>
                                        </p:tav>
                                        <p:tav tm="100000">
                                          <p:val>
                                            <p:strVal val="#ppt_w"/>
                                          </p:val>
                                        </p:tav>
                                      </p:tavLst>
                                    </p:anim>
                                    <p:anim calcmode="lin" valueType="num">
                                      <p:cBhvr>
                                        <p:cTn id="8" dur="2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9" dur="2000" fill="hold"/>
                                        <p:tgtEl>
                                          <p:spTgt spid="6">
                                            <p:txEl>
                                              <p:pRg st="0" end="0"/>
                                            </p:txEl>
                                          </p:spTgt>
                                        </p:tgtEl>
                                        <p:attrNameLst>
                                          <p:attrName>ppt_x</p:attrName>
                                        </p:attrNameLst>
                                      </p:cBhvr>
                                      <p:tavLst>
                                        <p:tav tm="0">
                                          <p:val>
                                            <p:strVal val="#ppt_x-.2"/>
                                          </p:val>
                                        </p:tav>
                                        <p:tav tm="100000">
                                          <p:val>
                                            <p:strVal val="#ppt_x"/>
                                          </p:val>
                                        </p:tav>
                                      </p:tavLst>
                                    </p:anim>
                                    <p:anim calcmode="lin" valueType="num">
                                      <p:cBhvr>
                                        <p:cTn id="10" dur="2000" fill="hold"/>
                                        <p:tgtEl>
                                          <p:spTgt spid="6">
                                            <p:txEl>
                                              <p:pRg st="0" end="0"/>
                                            </p:txEl>
                                          </p:spTgt>
                                        </p:tgtEl>
                                        <p:attrNameLst>
                                          <p:attrName>ppt_y</p:attrName>
                                        </p:attrNameLst>
                                      </p:cBhvr>
                                      <p:tavLst>
                                        <p:tav tm="0">
                                          <p:val>
                                            <p:strVal val="#ppt_y"/>
                                          </p:val>
                                        </p:tav>
                                        <p:tav tm="100000">
                                          <p:val>
                                            <p:strVal val="#ppt_y"/>
                                          </p:val>
                                        </p:tav>
                                      </p:tavLst>
                                    </p:anim>
                                    <p:animEffect transition="in" filter="fade">
                                      <p:cBhvr>
                                        <p:cTn id="11"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752600"/>
          </a:xfrm>
        </p:spPr>
        <p:txBody>
          <a:bodyPr/>
          <a:lstStyle/>
          <a:p>
            <a:pPr eaLnBrk="1" hangingPunct="1">
              <a:defRPr/>
            </a:pPr>
            <a:r>
              <a:rPr lang="ar-SA" b="1" dirty="0" smtClean="0">
                <a:solidFill>
                  <a:srgbClr val="FFC000"/>
                </a:solidFill>
                <a:cs typeface="AL-Mohanad" pitchFamily="2" charset="-78"/>
              </a:rPr>
              <a:t>الخطة الدراسية</a:t>
            </a:r>
            <a:endParaRPr lang="en-US" b="1" dirty="0">
              <a:solidFill>
                <a:srgbClr val="FFC000"/>
              </a:solidFill>
              <a:cs typeface="AL-Mohanad" pitchFamily="2" charset="-78"/>
            </a:endParaRPr>
          </a:p>
        </p:txBody>
      </p:sp>
      <p:sp>
        <p:nvSpPr>
          <p:cNvPr id="3" name="عنصر نائب للتذييل 2"/>
          <p:cNvSpPr>
            <a:spLocks noGrp="1"/>
          </p:cNvSpPr>
          <p:nvPr>
            <p:ph type="ftr" sz="quarter" idx="11"/>
          </p:nvPr>
        </p:nvSpPr>
        <p:spPr/>
        <p:txBody>
          <a:bodyPr/>
          <a:lstStyle/>
          <a:p>
            <a:pPr>
              <a:defRPr/>
            </a:pPr>
            <a:r>
              <a:rPr lang="ar-SA">
                <a:cs typeface="AL-Mohanad" pitchFamily="2" charset="-78"/>
              </a:rPr>
              <a:t>مشروع تطوير التعليم الثانوي</a:t>
            </a:r>
            <a:endParaRPr lang="en-US">
              <a:cs typeface="AL-Mohanad" pitchFamily="2" charset="-78"/>
            </a:endParaRPr>
          </a:p>
        </p:txBody>
      </p:sp>
      <p:sp>
        <p:nvSpPr>
          <p:cNvPr id="4" name="عنصر نائب لرقم الشريحة 3"/>
          <p:cNvSpPr>
            <a:spLocks noGrp="1"/>
          </p:cNvSpPr>
          <p:nvPr>
            <p:ph type="sldNum" sz="quarter" idx="12"/>
          </p:nvPr>
        </p:nvSpPr>
        <p:spPr/>
        <p:txBody>
          <a:bodyPr/>
          <a:lstStyle/>
          <a:p>
            <a:pPr>
              <a:defRPr/>
            </a:pPr>
            <a:fld id="{CDCA301C-E482-4894-B3B7-4974716C7EF5}" type="slidenum">
              <a:rPr lang="ar-SA" smtClean="0">
                <a:cs typeface="AL-Mohanad" pitchFamily="2" charset="-78"/>
              </a:rPr>
              <a:pPr>
                <a:defRPr/>
              </a:pPr>
              <a:t>6</a:t>
            </a:fld>
            <a:endParaRPr lang="en-US">
              <a:cs typeface="AL-Mohanad" pitchFamily="2" charset="-78"/>
            </a:endParaRPr>
          </a:p>
        </p:txBody>
      </p:sp>
      <p:pic>
        <p:nvPicPr>
          <p:cNvPr id="10245"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sp>
        <p:nvSpPr>
          <p:cNvPr id="6" name="مستطيل 5"/>
          <p:cNvSpPr/>
          <p:nvPr/>
        </p:nvSpPr>
        <p:spPr>
          <a:xfrm>
            <a:off x="285750" y="1285875"/>
            <a:ext cx="8501063" cy="4081463"/>
          </a:xfrm>
          <a:prstGeom prst="rect">
            <a:avLst/>
          </a:prstGeom>
        </p:spPr>
        <p:txBody>
          <a:bodyPr>
            <a:spAutoFit/>
          </a:bodyPr>
          <a:lstStyle/>
          <a:p>
            <a:pPr marL="342900" indent="-342900">
              <a:lnSpc>
                <a:spcPct val="90000"/>
              </a:lnSpc>
              <a:buClr>
                <a:srgbClr val="996666"/>
              </a:buClr>
              <a:buSzPct val="80000"/>
              <a:defRPr/>
            </a:pPr>
            <a:r>
              <a:rPr lang="ar-SA" sz="3600" b="1" dirty="0">
                <a:solidFill>
                  <a:schemeClr val="tx2">
                    <a:lumMod val="75000"/>
                  </a:schemeClr>
                </a:solidFill>
                <a:latin typeface="Arial"/>
                <a:cs typeface="AL-Mohanad" pitchFamily="2" charset="-78"/>
              </a:rPr>
              <a:t>تعتمد الخطة الدراسية نظام الساعات المعتمدة :       </a:t>
            </a:r>
          </a:p>
          <a:p>
            <a:pPr marL="342900" indent="-342900">
              <a:lnSpc>
                <a:spcPct val="90000"/>
              </a:lnSpc>
              <a:buClr>
                <a:srgbClr val="996666"/>
              </a:buClr>
              <a:buSzPct val="80000"/>
              <a:defRPr/>
            </a:pPr>
            <a:r>
              <a:rPr lang="ar-SA" sz="3600" b="1" dirty="0">
                <a:solidFill>
                  <a:schemeClr val="tx2">
                    <a:lumMod val="75000"/>
                  </a:schemeClr>
                </a:solidFill>
                <a:latin typeface="Arial"/>
                <a:cs typeface="AL-Mohanad" pitchFamily="2" charset="-78"/>
              </a:rPr>
              <a:t>      يتضمن </a:t>
            </a:r>
            <a:r>
              <a:rPr lang="ar-SA" sz="3600" b="1" dirty="0">
                <a:solidFill>
                  <a:srgbClr val="FFC000"/>
                </a:solidFill>
                <a:latin typeface="Arial"/>
                <a:cs typeface="AL-Mohanad" pitchFamily="2" charset="-78"/>
              </a:rPr>
              <a:t>200 ساعة </a:t>
            </a:r>
            <a:r>
              <a:rPr lang="ar-SA" sz="3600" b="1" dirty="0">
                <a:solidFill>
                  <a:schemeClr val="tx2">
                    <a:lumMod val="75000"/>
                  </a:schemeClr>
                </a:solidFill>
                <a:latin typeface="Arial"/>
                <a:cs typeface="AL-Mohanad" pitchFamily="2" charset="-78"/>
              </a:rPr>
              <a:t>دراسي ويتكون من:</a:t>
            </a:r>
          </a:p>
          <a:p>
            <a:pPr marL="342900" indent="-342900">
              <a:lnSpc>
                <a:spcPct val="90000"/>
              </a:lnSpc>
              <a:buClr>
                <a:srgbClr val="996666"/>
              </a:buClr>
              <a:buSzPct val="80000"/>
              <a:buFont typeface="Wingdings" pitchFamily="2" charset="2"/>
              <a:buChar char="l"/>
              <a:defRPr/>
            </a:pPr>
            <a:r>
              <a:rPr lang="ar-SA" sz="3600" b="1" dirty="0">
                <a:solidFill>
                  <a:srgbClr val="FFFF00"/>
                </a:solidFill>
                <a:latin typeface="Arial"/>
                <a:cs typeface="AL-Mohanad" pitchFamily="2" charset="-78"/>
              </a:rPr>
              <a:t> برنامج مشترك </a:t>
            </a:r>
            <a:r>
              <a:rPr lang="ar-SA" sz="3600" b="1" dirty="0">
                <a:solidFill>
                  <a:schemeClr val="bg1">
                    <a:lumMod val="20000"/>
                    <a:lumOff val="80000"/>
                  </a:schemeClr>
                </a:solidFill>
                <a:latin typeface="Arial"/>
                <a:cs typeface="AL-Mohanad" pitchFamily="2" charset="-78"/>
              </a:rPr>
              <a:t>: يدرسه جميع الطلاب   </a:t>
            </a:r>
            <a:r>
              <a:rPr lang="ar-SA" sz="3600" b="1" dirty="0">
                <a:solidFill>
                  <a:srgbClr val="FFC000"/>
                </a:solidFill>
                <a:latin typeface="Arial"/>
                <a:cs typeface="AL-Mohanad" pitchFamily="2" charset="-78"/>
              </a:rPr>
              <a:t>125ساعة</a:t>
            </a:r>
            <a:endParaRPr lang="ar-SA" sz="3600" b="1" dirty="0">
              <a:solidFill>
                <a:srgbClr val="FFC000"/>
              </a:solidFill>
              <a:latin typeface="Arial"/>
              <a:cs typeface="AL-Mohanad" pitchFamily="2" charset="-78"/>
            </a:endParaRPr>
          </a:p>
          <a:p>
            <a:pPr marL="342900" indent="-342900">
              <a:lnSpc>
                <a:spcPct val="90000"/>
              </a:lnSpc>
              <a:buClr>
                <a:srgbClr val="996666"/>
              </a:buClr>
              <a:buSzPct val="80000"/>
              <a:buFont typeface="Wingdings" pitchFamily="2" charset="2"/>
              <a:buChar char="l"/>
              <a:defRPr/>
            </a:pPr>
            <a:r>
              <a:rPr lang="ar-SA" sz="3600" b="1" dirty="0">
                <a:solidFill>
                  <a:srgbClr val="FFFF00"/>
                </a:solidFill>
                <a:latin typeface="Arial"/>
                <a:cs typeface="AL-Mohanad" pitchFamily="2" charset="-78"/>
              </a:rPr>
              <a:t>برنامج تخصصي:  </a:t>
            </a:r>
            <a:r>
              <a:rPr lang="ar-SA" sz="3600" b="1" dirty="0">
                <a:solidFill>
                  <a:schemeClr val="bg1">
                    <a:lumMod val="20000"/>
                    <a:lumOff val="80000"/>
                  </a:schemeClr>
                </a:solidFill>
                <a:latin typeface="Arial"/>
                <a:cs typeface="AL-Mohanad" pitchFamily="2" charset="-78"/>
              </a:rPr>
              <a:t>يتفرع إلى مسارين تخصصيين:      كل منهما </a:t>
            </a:r>
            <a:r>
              <a:rPr lang="ar-SA" sz="3600" b="1" dirty="0">
                <a:solidFill>
                  <a:srgbClr val="FFC000"/>
                </a:solidFill>
                <a:latin typeface="Arial"/>
                <a:cs typeface="AL-Mohanad" pitchFamily="2" charset="-78"/>
              </a:rPr>
              <a:t>65ساعة </a:t>
            </a:r>
            <a:r>
              <a:rPr lang="ar-SA" sz="3600" b="1" dirty="0">
                <a:solidFill>
                  <a:schemeClr val="bg1">
                    <a:lumMod val="20000"/>
                    <a:lumOff val="80000"/>
                  </a:schemeClr>
                </a:solidFill>
                <a:latin typeface="Arial"/>
                <a:cs typeface="AL-Mohanad" pitchFamily="2" charset="-78"/>
              </a:rPr>
              <a:t> </a:t>
            </a:r>
            <a:endParaRPr lang="ar-SA" sz="3600" b="1" dirty="0">
              <a:solidFill>
                <a:schemeClr val="bg1">
                  <a:lumMod val="20000"/>
                  <a:lumOff val="80000"/>
                </a:schemeClr>
              </a:solidFill>
              <a:latin typeface="Arial"/>
              <a:cs typeface="AL-Mohanad" pitchFamily="2" charset="-78"/>
            </a:endParaRPr>
          </a:p>
          <a:p>
            <a:pPr marL="342900" indent="-342900">
              <a:lnSpc>
                <a:spcPct val="90000"/>
              </a:lnSpc>
              <a:buClr>
                <a:srgbClr val="996666"/>
              </a:buClr>
              <a:buSzPct val="80000"/>
              <a:buFont typeface="Wingdings" pitchFamily="2" charset="2"/>
              <a:buChar char="l"/>
              <a:defRPr/>
            </a:pPr>
            <a:r>
              <a:rPr lang="ar-SA" sz="3600" b="1" dirty="0">
                <a:solidFill>
                  <a:schemeClr val="bg1">
                    <a:lumMod val="20000"/>
                    <a:lumOff val="80000"/>
                  </a:schemeClr>
                </a:solidFill>
                <a:latin typeface="Arial"/>
                <a:cs typeface="AL-Mohanad" pitchFamily="2" charset="-78"/>
              </a:rPr>
              <a:t> </a:t>
            </a:r>
            <a:r>
              <a:rPr lang="ar-SA" sz="3600" b="1" dirty="0">
                <a:solidFill>
                  <a:srgbClr val="FFFF00"/>
                </a:solidFill>
                <a:latin typeface="Arial"/>
                <a:cs typeface="AL-Mohanad" pitchFamily="2" charset="-78"/>
              </a:rPr>
              <a:t>برنامج اختياري </a:t>
            </a:r>
            <a:r>
              <a:rPr lang="ar-SA" sz="3600" b="1" dirty="0">
                <a:solidFill>
                  <a:schemeClr val="bg1">
                    <a:lumMod val="20000"/>
                    <a:lumOff val="80000"/>
                  </a:schemeClr>
                </a:solidFill>
                <a:latin typeface="Arial"/>
                <a:cs typeface="AL-Mohanad" pitchFamily="2" charset="-78"/>
              </a:rPr>
              <a:t>: يتضمن مقررات اختيارية في مهارات وتخصصات مختلفة. يدرس الطالب بما لا يقل عن </a:t>
            </a:r>
            <a:r>
              <a:rPr lang="ar-SA" sz="3600" b="1" dirty="0">
                <a:solidFill>
                  <a:srgbClr val="FFC000"/>
                </a:solidFill>
                <a:latin typeface="Arial"/>
                <a:cs typeface="AL-Mohanad" pitchFamily="2" charset="-78"/>
              </a:rPr>
              <a:t>10 ساعات</a:t>
            </a:r>
            <a:r>
              <a:rPr lang="ar-SA" sz="3600" b="1" dirty="0">
                <a:solidFill>
                  <a:schemeClr val="bg1">
                    <a:lumMod val="20000"/>
                    <a:lumOff val="80000"/>
                  </a:schemeClr>
                </a:solidFill>
                <a:latin typeface="Arial"/>
                <a:cs typeface="AL-Mohanad" pitchFamily="2" charset="-78"/>
              </a:rPr>
              <a:t> (مقررين)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88" y="285750"/>
            <a:ext cx="8229600" cy="214313"/>
          </a:xfrm>
        </p:spPr>
        <p:txBody>
          <a:bodyPr/>
          <a:lstStyle/>
          <a:p>
            <a:pPr>
              <a:defRPr/>
            </a:pPr>
            <a:r>
              <a:rPr lang="ar-SA" sz="3200" b="1" dirty="0" smtClean="0">
                <a:latin typeface="Times New Roman"/>
                <a:ea typeface="SimSun"/>
              </a:rPr>
              <a:t/>
            </a:r>
            <a:br>
              <a:rPr lang="ar-SA" sz="3200" b="1" dirty="0" smtClean="0">
                <a:latin typeface="Times New Roman"/>
                <a:ea typeface="SimSun"/>
              </a:rPr>
            </a:br>
            <a:r>
              <a:rPr lang="ar-SA" sz="3200" b="1" dirty="0" smtClean="0">
                <a:latin typeface="Times New Roman"/>
                <a:ea typeface="SimSun"/>
              </a:rPr>
              <a:t>البرنامج العام ( المشترك)</a:t>
            </a:r>
            <a:r>
              <a:rPr lang="en-US" sz="3200" dirty="0" smtClean="0">
                <a:latin typeface="Times New Roman"/>
                <a:ea typeface="SimSun"/>
              </a:rPr>
              <a:t/>
            </a:r>
            <a:br>
              <a:rPr lang="en-US" sz="3200" dirty="0" smtClean="0">
                <a:latin typeface="Times New Roman"/>
                <a:ea typeface="SimSun"/>
              </a:rPr>
            </a:br>
            <a:endParaRPr lang="en-US" sz="3200" dirty="0"/>
          </a:p>
        </p:txBody>
      </p:sp>
      <p:sp>
        <p:nvSpPr>
          <p:cNvPr id="3" name="عنصر نائب للتذييل 2"/>
          <p:cNvSpPr>
            <a:spLocks noGrp="1"/>
          </p:cNvSpPr>
          <p:nvPr>
            <p:ph type="ftr" sz="quarter" idx="11"/>
          </p:nvPr>
        </p:nvSpPr>
        <p:spPr/>
        <p:txBody>
          <a:bodyPr/>
          <a:lstStyle/>
          <a:p>
            <a:pPr>
              <a:defRPr/>
            </a:pPr>
            <a:r>
              <a:rPr lang="ar-SA" smtClean="0"/>
              <a:t>مشروع تطوير التعليم الثانوي</a:t>
            </a:r>
            <a:endParaRPr lang="en-US"/>
          </a:p>
        </p:txBody>
      </p:sp>
      <p:sp>
        <p:nvSpPr>
          <p:cNvPr id="4" name="عنصر نائب لرقم الشريحة 3"/>
          <p:cNvSpPr>
            <a:spLocks noGrp="1"/>
          </p:cNvSpPr>
          <p:nvPr>
            <p:ph type="sldNum" sz="quarter" idx="12"/>
          </p:nvPr>
        </p:nvSpPr>
        <p:spPr/>
        <p:txBody>
          <a:bodyPr/>
          <a:lstStyle/>
          <a:p>
            <a:pPr>
              <a:defRPr/>
            </a:pPr>
            <a:fld id="{179C873A-60B5-4963-ACB6-53CD3B063004}" type="slidenum">
              <a:rPr lang="ar-SA" smtClean="0"/>
              <a:pPr>
                <a:defRPr/>
              </a:pPr>
              <a:t>7</a:t>
            </a:fld>
            <a:endParaRPr lang="en-US"/>
          </a:p>
        </p:txBody>
      </p:sp>
      <p:graphicFrame>
        <p:nvGraphicFramePr>
          <p:cNvPr id="5" name="جدول 4"/>
          <p:cNvGraphicFramePr>
            <a:graphicFrameLocks noGrp="1"/>
          </p:cNvGraphicFramePr>
          <p:nvPr/>
        </p:nvGraphicFramePr>
        <p:xfrm>
          <a:off x="500004" y="714375"/>
          <a:ext cx="8358246" cy="5630332"/>
        </p:xfrm>
        <a:graphic>
          <a:graphicData uri="http://schemas.openxmlformats.org/drawingml/2006/table">
            <a:tbl>
              <a:tblPr rtl="1"/>
              <a:tblGrid>
                <a:gridCol w="507912"/>
                <a:gridCol w="4788201"/>
                <a:gridCol w="3062133"/>
              </a:tblGrid>
              <a:tr h="189596">
                <a:tc gridSpan="3">
                  <a:txBody>
                    <a:bodyPr/>
                    <a:lstStyle/>
                    <a:p>
                      <a:pPr algn="ctr" rtl="1">
                        <a:spcAft>
                          <a:spcPts val="0"/>
                        </a:spcAft>
                      </a:pPr>
                      <a:endParaRPr lang="en-US" sz="900" dirty="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r>
              <a:tr h="189596">
                <a:tc>
                  <a:txBody>
                    <a:bodyPr/>
                    <a:lstStyle/>
                    <a:p>
                      <a:pPr algn="ctr" rtl="1">
                        <a:spcAft>
                          <a:spcPts val="0"/>
                        </a:spcAft>
                      </a:pPr>
                      <a:r>
                        <a:rPr lang="ar-SA" sz="1600" b="1" dirty="0">
                          <a:latin typeface="Times New Roman"/>
                          <a:ea typeface="SimSun"/>
                        </a:rPr>
                        <a:t>م</a:t>
                      </a:r>
                      <a:endParaRPr lang="en-US" sz="1600" dirty="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SimSun"/>
                        </a:rPr>
                        <a:t>المقرر</a:t>
                      </a:r>
                      <a:endParaRPr lang="en-US" sz="16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600" b="1" dirty="0">
                          <a:latin typeface="Times New Roman"/>
                          <a:ea typeface="SimSun"/>
                        </a:rPr>
                        <a:t>المتطلب</a:t>
                      </a:r>
                      <a:endParaRPr lang="en-US" sz="16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1</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قرآن كريم 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9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2</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توحيد 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90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dirty="0">
                          <a:latin typeface="Times New Roman"/>
                          <a:ea typeface="SimSun"/>
                        </a:rPr>
                        <a:t>3</a:t>
                      </a:r>
                      <a:endParaRPr lang="en-US" sz="900" dirty="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تفسير1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90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4</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حديث1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90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5</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فقه 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90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6</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كفايات لغوية 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90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6962">
                <a:tc>
                  <a:txBody>
                    <a:bodyPr/>
                    <a:lstStyle/>
                    <a:p>
                      <a:pPr algn="ctr" rtl="1">
                        <a:spcAft>
                          <a:spcPts val="0"/>
                        </a:spcAft>
                      </a:pPr>
                      <a:r>
                        <a:rPr lang="ar-SA" sz="800" b="1">
                          <a:latin typeface="Times New Roman"/>
                          <a:ea typeface="SimSun"/>
                        </a:rPr>
                        <a:t>7</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كفايات لغوية 2</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050" b="1" dirty="0">
                          <a:latin typeface="Times New Roman"/>
                          <a:ea typeface="SimSun"/>
                        </a:rPr>
                        <a:t>كفايات لغوية 1</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73797">
                <a:tc>
                  <a:txBody>
                    <a:bodyPr/>
                    <a:lstStyle/>
                    <a:p>
                      <a:pPr algn="ctr" rtl="1">
                        <a:spcAft>
                          <a:spcPts val="0"/>
                        </a:spcAft>
                      </a:pPr>
                      <a:r>
                        <a:rPr lang="ar-SA" sz="800" b="1">
                          <a:latin typeface="Times New Roman"/>
                          <a:ea typeface="SimSun"/>
                        </a:rPr>
                        <a:t>8</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كفايات لغوية 3</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050" b="1" dirty="0">
                          <a:latin typeface="Times New Roman"/>
                          <a:ea typeface="SimSun"/>
                        </a:rPr>
                        <a:t>كفايات لغوية 2</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6962">
                <a:tc>
                  <a:txBody>
                    <a:bodyPr/>
                    <a:lstStyle/>
                    <a:p>
                      <a:pPr algn="ctr" rtl="1">
                        <a:spcAft>
                          <a:spcPts val="0"/>
                        </a:spcAft>
                      </a:pPr>
                      <a:r>
                        <a:rPr lang="ar-SA" sz="800" b="1">
                          <a:latin typeface="Times New Roman"/>
                          <a:ea typeface="SimSun"/>
                        </a:rPr>
                        <a:t>9</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a:latin typeface="Times New Roman"/>
                          <a:ea typeface="SimSun"/>
                        </a:rPr>
                        <a:t>كفايات لغوية4</a:t>
                      </a:r>
                      <a:endParaRPr lang="en-US" sz="140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050" b="1" dirty="0">
                          <a:latin typeface="Times New Roman"/>
                          <a:ea typeface="SimSun"/>
                        </a:rPr>
                        <a:t>كفايات لغوية 3</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10</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رياضيات 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11</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a:latin typeface="Times New Roman"/>
                          <a:ea typeface="SimSun"/>
                        </a:rPr>
                        <a:t>رياضيات 2</a:t>
                      </a:r>
                      <a:endParaRPr lang="en-US" sz="140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12</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فيزياء1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13</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كيمياء1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14</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أحياء1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15</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لغة انجليزية 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62737">
                <a:tc>
                  <a:txBody>
                    <a:bodyPr/>
                    <a:lstStyle/>
                    <a:p>
                      <a:pPr algn="ctr" rtl="1">
                        <a:spcAft>
                          <a:spcPts val="0"/>
                        </a:spcAft>
                      </a:pPr>
                      <a:r>
                        <a:rPr lang="ar-SA" sz="800" b="1">
                          <a:latin typeface="Times New Roman"/>
                          <a:ea typeface="SimSun"/>
                        </a:rPr>
                        <a:t>16</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لغة انجليزية 2</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100" b="1" dirty="0">
                          <a:latin typeface="Times New Roman"/>
                          <a:ea typeface="SimSun"/>
                        </a:rPr>
                        <a:t>لغة انجليزية 1</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73797">
                <a:tc>
                  <a:txBody>
                    <a:bodyPr/>
                    <a:lstStyle/>
                    <a:p>
                      <a:pPr algn="ctr" rtl="1">
                        <a:spcAft>
                          <a:spcPts val="0"/>
                        </a:spcAft>
                      </a:pPr>
                      <a:r>
                        <a:rPr lang="ar-SA" sz="800" b="1">
                          <a:latin typeface="Times New Roman"/>
                          <a:ea typeface="SimSun"/>
                        </a:rPr>
                        <a:t>17</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لغة انجليزية 3</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100" b="1" dirty="0">
                          <a:latin typeface="Times New Roman"/>
                          <a:ea typeface="SimSun"/>
                        </a:rPr>
                        <a:t>لغة انجليزية 2</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6962">
                <a:tc>
                  <a:txBody>
                    <a:bodyPr/>
                    <a:lstStyle/>
                    <a:p>
                      <a:pPr algn="ctr" rtl="1">
                        <a:spcAft>
                          <a:spcPts val="0"/>
                        </a:spcAft>
                      </a:pPr>
                      <a:r>
                        <a:rPr lang="ar-SA" sz="800" b="1">
                          <a:latin typeface="Times New Roman"/>
                          <a:ea typeface="SimSun"/>
                        </a:rPr>
                        <a:t>18</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a:latin typeface="Times New Roman"/>
                          <a:ea typeface="SimSun"/>
                        </a:rPr>
                        <a:t>لغة انجليزية 4</a:t>
                      </a:r>
                      <a:endParaRPr lang="en-US" sz="140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100" b="1" dirty="0">
                          <a:latin typeface="Times New Roman"/>
                          <a:ea typeface="SimSun"/>
                        </a:rPr>
                        <a:t>لغة انجليزية 3</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19</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اجتماعيات</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20</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تربية مهنية</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21</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مهارات حياتية</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22</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حاسب آلي1</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6962">
                <a:tc>
                  <a:txBody>
                    <a:bodyPr/>
                    <a:lstStyle/>
                    <a:p>
                      <a:pPr algn="ctr" rtl="1">
                        <a:spcAft>
                          <a:spcPts val="0"/>
                        </a:spcAft>
                      </a:pPr>
                      <a:r>
                        <a:rPr lang="ar-SA" sz="800" b="1">
                          <a:latin typeface="Times New Roman"/>
                          <a:ea typeface="SimSun"/>
                        </a:rPr>
                        <a:t>23</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حاسب آلي2</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100" b="1" dirty="0">
                          <a:latin typeface="Times New Roman"/>
                          <a:ea typeface="SimSun"/>
                        </a:rPr>
                        <a:t>حاسب آلي1</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24</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تربية بدنية</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a:txBody>
                    <a:bodyPr/>
                    <a:lstStyle/>
                    <a:p>
                      <a:pPr algn="ctr" rtl="1">
                        <a:spcAft>
                          <a:spcPts val="0"/>
                        </a:spcAft>
                      </a:pPr>
                      <a:r>
                        <a:rPr lang="ar-SA" sz="800" b="1">
                          <a:latin typeface="Times New Roman"/>
                          <a:ea typeface="SimSun"/>
                        </a:rPr>
                        <a:t>25</a:t>
                      </a:r>
                      <a:endParaRPr lang="en-US" sz="90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r" rtl="1">
                        <a:spcAft>
                          <a:spcPts val="0"/>
                        </a:spcAft>
                      </a:pPr>
                      <a:r>
                        <a:rPr lang="ar-SA" sz="1200" b="1" dirty="0">
                          <a:latin typeface="Times New Roman"/>
                          <a:ea typeface="SimSun"/>
                        </a:rPr>
                        <a:t>علم البيئة</a:t>
                      </a:r>
                      <a:endParaRPr lang="en-US" sz="14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gridSpan="2">
                  <a:txBody>
                    <a:bodyPr/>
                    <a:lstStyle/>
                    <a:p>
                      <a:pPr algn="ctr" rtl="1">
                        <a:spcAft>
                          <a:spcPts val="0"/>
                        </a:spcAft>
                      </a:pPr>
                      <a:r>
                        <a:rPr lang="ar-SA" sz="1600" b="1" dirty="0">
                          <a:latin typeface="Times New Roman"/>
                          <a:ea typeface="SimSun"/>
                        </a:rPr>
                        <a:t>عدد المقررات </a:t>
                      </a:r>
                      <a:endParaRPr lang="en-US" sz="1600" dirty="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1200" b="1" dirty="0">
                          <a:latin typeface="Times New Roman"/>
                          <a:ea typeface="SimSun"/>
                        </a:rPr>
                        <a:t>25 مقرر</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189596">
                <a:tc gridSpan="2">
                  <a:txBody>
                    <a:bodyPr/>
                    <a:lstStyle/>
                    <a:p>
                      <a:pPr algn="ctr" rtl="1">
                        <a:spcAft>
                          <a:spcPts val="0"/>
                        </a:spcAft>
                      </a:pPr>
                      <a:r>
                        <a:rPr lang="ar-SA" sz="1600" b="1" dirty="0">
                          <a:latin typeface="Times New Roman"/>
                          <a:ea typeface="SimSun"/>
                        </a:rPr>
                        <a:t>مجموع الساعات</a:t>
                      </a:r>
                      <a:endParaRPr lang="en-US" sz="1600" dirty="0">
                        <a:latin typeface="Times New Roman"/>
                        <a:ea typeface="SimSun"/>
                      </a:endParaRPr>
                    </a:p>
                  </a:txBody>
                  <a:tcPr marL="53266" marR="5326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1200" b="1" dirty="0">
                          <a:latin typeface="Times New Roman"/>
                          <a:ea typeface="SimSun"/>
                        </a:rPr>
                        <a:t> 125 ساعة</a:t>
                      </a:r>
                      <a:endParaRPr lang="en-US" sz="1200" dirty="0">
                        <a:latin typeface="Times New Roman"/>
                        <a:ea typeface="SimSun"/>
                      </a:endParaRPr>
                    </a:p>
                  </a:txBody>
                  <a:tcPr marL="53266" marR="5326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sz="quarter"/>
          </p:nvPr>
        </p:nvSpPr>
        <p:spPr>
          <a:xfrm>
            <a:off x="714375" y="357188"/>
            <a:ext cx="7772400" cy="928687"/>
          </a:xfrm>
        </p:spPr>
        <p:txBody>
          <a:bodyPr/>
          <a:lstStyle/>
          <a:p>
            <a:pPr>
              <a:spcAft>
                <a:spcPts val="0"/>
              </a:spcAft>
              <a:defRPr/>
            </a:pPr>
            <a:r>
              <a:rPr lang="ar-SA" sz="3200" b="1" dirty="0" smtClean="0">
                <a:latin typeface="Times New Roman"/>
                <a:ea typeface="SimSun"/>
              </a:rPr>
              <a:t>البرنامج التخصصي( قسم العلوم الطبيعية )</a:t>
            </a:r>
            <a:endParaRPr lang="en-US" sz="3200" dirty="0">
              <a:latin typeface="Times New Roman"/>
              <a:ea typeface="SimSun"/>
            </a:endParaRPr>
          </a:p>
        </p:txBody>
      </p:sp>
      <p:pic>
        <p:nvPicPr>
          <p:cNvPr id="12291"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graphicFrame>
        <p:nvGraphicFramePr>
          <p:cNvPr id="7" name="جدول 6"/>
          <p:cNvGraphicFramePr>
            <a:graphicFrameLocks noGrp="1"/>
          </p:cNvGraphicFramePr>
          <p:nvPr/>
        </p:nvGraphicFramePr>
        <p:xfrm>
          <a:off x="571443" y="1285875"/>
          <a:ext cx="8286807" cy="5256612"/>
        </p:xfrm>
        <a:graphic>
          <a:graphicData uri="http://schemas.openxmlformats.org/drawingml/2006/table">
            <a:tbl>
              <a:tblPr rtl="1"/>
              <a:tblGrid>
                <a:gridCol w="563901"/>
                <a:gridCol w="3927648"/>
                <a:gridCol w="3795258"/>
              </a:tblGrid>
              <a:tr h="257892">
                <a:tc gridSpan="3">
                  <a:txBody>
                    <a:bodyPr/>
                    <a:lstStyle/>
                    <a:p>
                      <a:pPr algn="ctr" rtl="1">
                        <a:spcAft>
                          <a:spcPts val="0"/>
                        </a:spcAft>
                      </a:pPr>
                      <a:endParaRPr lang="en-US" sz="1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r>
              <a:tr h="334633">
                <a:tc>
                  <a:txBody>
                    <a:bodyPr/>
                    <a:lstStyle/>
                    <a:p>
                      <a:pPr algn="ctr" rtl="1">
                        <a:spcAft>
                          <a:spcPts val="0"/>
                        </a:spcAft>
                      </a:pPr>
                      <a:r>
                        <a:rPr lang="ar-SA" sz="2400" b="1" dirty="0">
                          <a:latin typeface="Times New Roman"/>
                          <a:ea typeface="SimSun"/>
                        </a:rPr>
                        <a:t>م</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400" b="1" dirty="0">
                          <a:latin typeface="Times New Roman"/>
                          <a:ea typeface="SimSun"/>
                        </a:rPr>
                        <a:t>المقرر</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400" b="1">
                          <a:latin typeface="Times New Roman"/>
                          <a:ea typeface="SimSun"/>
                        </a:rPr>
                        <a:t>المتطلب</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1</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رياضيات 3</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رياضيات 2</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2</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رياضيات 4</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رياضيات 3</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3</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رياضيات 5</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رياضيات 4</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4</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رياضيات 6</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رياضيات 5</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5</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فيزياء2</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فيزياء1</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6</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فيزياء3</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فيزياء2</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7</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فيزياء4</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فيزياء3</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8</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كيمياء2</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كيمياء1</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9</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كيمياء3</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كيمياء2</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10</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كيمياء 4</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كيمياء 3</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11</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أحياء2</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أحياء1</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12</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أحياء3</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أحياء2</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a:txBody>
                    <a:bodyPr/>
                    <a:lstStyle/>
                    <a:p>
                      <a:pPr algn="ctr" rtl="1">
                        <a:spcAft>
                          <a:spcPts val="0"/>
                        </a:spcAft>
                      </a:pPr>
                      <a:r>
                        <a:rPr lang="ar-SA" sz="2000" b="1">
                          <a:latin typeface="Times New Roman"/>
                          <a:ea typeface="SimSun"/>
                        </a:rPr>
                        <a:t>13</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a:latin typeface="Times New Roman"/>
                          <a:ea typeface="SimSun"/>
                        </a:rPr>
                        <a:t>لغة انجليزية 5</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2000" b="1" dirty="0">
                          <a:latin typeface="Times New Roman"/>
                          <a:ea typeface="SimSun"/>
                        </a:rPr>
                        <a:t>لغة انجليزية 4</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1170">
                <a:tc gridSpan="2">
                  <a:txBody>
                    <a:bodyPr/>
                    <a:lstStyle/>
                    <a:p>
                      <a:pPr algn="ctr" rtl="1">
                        <a:spcAft>
                          <a:spcPts val="0"/>
                        </a:spcAft>
                      </a:pPr>
                      <a:r>
                        <a:rPr lang="ar-SA" sz="2000" b="1">
                          <a:latin typeface="Times New Roman"/>
                          <a:ea typeface="SimSun"/>
                        </a:rPr>
                        <a:t>عدد المقررات</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2000" b="1" dirty="0">
                          <a:latin typeface="Times New Roman"/>
                          <a:ea typeface="SimSun"/>
                        </a:rPr>
                        <a:t>13 مقرر</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34633">
                <a:tc gridSpan="2">
                  <a:txBody>
                    <a:bodyPr/>
                    <a:lstStyle/>
                    <a:p>
                      <a:pPr algn="ctr" rtl="1">
                        <a:spcAft>
                          <a:spcPts val="0"/>
                        </a:spcAft>
                      </a:pPr>
                      <a:r>
                        <a:rPr lang="ar-SA" sz="2400" b="1">
                          <a:latin typeface="Times New Roman"/>
                          <a:ea typeface="SimSun"/>
                        </a:rPr>
                        <a:t>مجموع الساعات</a:t>
                      </a:r>
                      <a:endParaRPr lang="en-US" sz="24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rtl="1">
                        <a:spcAft>
                          <a:spcPts val="0"/>
                        </a:spcAft>
                      </a:pPr>
                      <a:r>
                        <a:rPr lang="ar-SA" sz="2400" b="1" dirty="0">
                          <a:latin typeface="Times New Roman"/>
                          <a:ea typeface="SimSun"/>
                        </a:rPr>
                        <a:t>65 ساعات</a:t>
                      </a:r>
                      <a:endParaRPr lang="en-US" sz="24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57213" y="71438"/>
            <a:ext cx="8229600" cy="1000125"/>
          </a:xfrm>
        </p:spPr>
        <p:txBody>
          <a:bodyPr/>
          <a:lstStyle/>
          <a:p>
            <a:pPr>
              <a:spcAft>
                <a:spcPts val="0"/>
              </a:spcAft>
              <a:defRPr/>
            </a:pPr>
            <a:r>
              <a:rPr lang="ar-SA" sz="3600" b="1" dirty="0" smtClean="0">
                <a:latin typeface="Times New Roman"/>
                <a:ea typeface="SimSun"/>
              </a:rPr>
              <a:t>المقررات الاختيارية العامة</a:t>
            </a:r>
            <a:endParaRPr lang="en-US" sz="3600" dirty="0">
              <a:latin typeface="Times New Roman"/>
              <a:ea typeface="SimSun"/>
            </a:endParaRPr>
          </a:p>
        </p:txBody>
      </p:sp>
      <p:sp>
        <p:nvSpPr>
          <p:cNvPr id="4" name="عنصر نائب لرقم الشريحة 3"/>
          <p:cNvSpPr>
            <a:spLocks noGrp="1"/>
          </p:cNvSpPr>
          <p:nvPr>
            <p:ph type="sldNum" sz="quarter" idx="12"/>
          </p:nvPr>
        </p:nvSpPr>
        <p:spPr/>
        <p:txBody>
          <a:bodyPr/>
          <a:lstStyle/>
          <a:p>
            <a:pPr>
              <a:defRPr/>
            </a:pPr>
            <a:fld id="{2EFDE60C-BD35-46FF-A56F-919EEC052986}" type="slidenum">
              <a:rPr lang="ar-SA" smtClean="0"/>
              <a:pPr>
                <a:defRPr/>
              </a:pPr>
              <a:t>9</a:t>
            </a:fld>
            <a:endParaRPr lang="en-US"/>
          </a:p>
        </p:txBody>
      </p:sp>
      <p:pic>
        <p:nvPicPr>
          <p:cNvPr id="13316" name="صورة 1" descr="نظام المقررات.jpg"/>
          <p:cNvPicPr>
            <a:picLocks noChangeAspect="1" noChangeArrowheads="1"/>
          </p:cNvPicPr>
          <p:nvPr/>
        </p:nvPicPr>
        <p:blipFill>
          <a:blip r:embed="rId3"/>
          <a:srcRect/>
          <a:stretch>
            <a:fillRect/>
          </a:stretch>
        </p:blipFill>
        <p:spPr bwMode="auto">
          <a:xfrm>
            <a:off x="376238" y="382588"/>
            <a:ext cx="942975" cy="665162"/>
          </a:xfrm>
          <a:prstGeom prst="rect">
            <a:avLst/>
          </a:prstGeom>
          <a:noFill/>
          <a:ln w="9525">
            <a:noFill/>
            <a:miter lim="800000"/>
            <a:headEnd/>
            <a:tailEnd/>
          </a:ln>
        </p:spPr>
      </p:pic>
      <p:graphicFrame>
        <p:nvGraphicFramePr>
          <p:cNvPr id="7" name="جدول 6"/>
          <p:cNvGraphicFramePr>
            <a:graphicFrameLocks noGrp="1"/>
          </p:cNvGraphicFramePr>
          <p:nvPr/>
        </p:nvGraphicFramePr>
        <p:xfrm>
          <a:off x="571443" y="1143000"/>
          <a:ext cx="8215370" cy="5214976"/>
        </p:xfrm>
        <a:graphic>
          <a:graphicData uri="http://schemas.openxmlformats.org/drawingml/2006/table">
            <a:tbl>
              <a:tblPr rtl="1"/>
              <a:tblGrid>
                <a:gridCol w="542848"/>
                <a:gridCol w="4360123"/>
                <a:gridCol w="3312399"/>
              </a:tblGrid>
              <a:tr h="311499">
                <a:tc gridSpan="3">
                  <a:txBody>
                    <a:bodyPr/>
                    <a:lstStyle/>
                    <a:p>
                      <a:pPr algn="ctr" rtl="1">
                        <a:spcAft>
                          <a:spcPts val="0"/>
                        </a:spcAft>
                      </a:pPr>
                      <a:endParaRPr lang="en-US" sz="1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r>
              <a:tr h="325737">
                <a:tc>
                  <a:txBody>
                    <a:bodyPr/>
                    <a:lstStyle/>
                    <a:p>
                      <a:pPr algn="ctr" rtl="1">
                        <a:spcAft>
                          <a:spcPts val="0"/>
                        </a:spcAft>
                      </a:pPr>
                      <a:r>
                        <a:rPr lang="ar-SA" sz="2000" b="1" dirty="0">
                          <a:latin typeface="Times New Roman"/>
                          <a:ea typeface="SimSun"/>
                        </a:rPr>
                        <a:t>م</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800" b="1" dirty="0">
                          <a:latin typeface="Times New Roman"/>
                          <a:ea typeface="SimSun"/>
                        </a:rPr>
                        <a:t>المقرر</a:t>
                      </a:r>
                      <a:endParaRPr lang="en-US" sz="18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800" b="1">
                          <a:latin typeface="Times New Roman"/>
                          <a:ea typeface="SimSun"/>
                        </a:rPr>
                        <a:t>المتطلب</a:t>
                      </a:r>
                      <a:endParaRPr lang="en-US" sz="180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7173">
                <a:tc>
                  <a:txBody>
                    <a:bodyPr/>
                    <a:lstStyle/>
                    <a:p>
                      <a:pPr algn="ctr" rtl="1">
                        <a:spcAft>
                          <a:spcPts val="0"/>
                        </a:spcAft>
                      </a:pPr>
                      <a:r>
                        <a:rPr lang="ar-SA" sz="1800" b="1" dirty="0">
                          <a:latin typeface="Times New Roman"/>
                          <a:ea typeface="SimSun"/>
                        </a:rPr>
                        <a:t>1</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SimSun"/>
                        </a:rPr>
                        <a:t>قرآن 2</a:t>
                      </a: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200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3163">
                <a:tc>
                  <a:txBody>
                    <a:bodyPr/>
                    <a:lstStyle/>
                    <a:p>
                      <a:pPr algn="ctr" rtl="1">
                        <a:spcAft>
                          <a:spcPts val="0"/>
                        </a:spcAft>
                      </a:pPr>
                      <a:r>
                        <a:rPr lang="ar-SA" sz="1800" b="1" dirty="0">
                          <a:latin typeface="Times New Roman"/>
                          <a:ea typeface="SimSun"/>
                        </a:rPr>
                        <a:t>2</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SimSun"/>
                        </a:rPr>
                        <a:t>حاسب آلي3</a:t>
                      </a: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SimSun"/>
                        </a:rPr>
                        <a:t>حاسب آلي2</a:t>
                      </a: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3163">
                <a:tc>
                  <a:txBody>
                    <a:bodyPr/>
                    <a:lstStyle/>
                    <a:p>
                      <a:pPr algn="ctr" rtl="1">
                        <a:spcAft>
                          <a:spcPts val="0"/>
                        </a:spcAft>
                      </a:pPr>
                      <a:r>
                        <a:rPr lang="ar-SA" sz="1800" b="1" dirty="0">
                          <a:latin typeface="Times New Roman"/>
                          <a:ea typeface="SimSun"/>
                        </a:rPr>
                        <a:t>3</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chemeClr val="tx1"/>
                          </a:solidFill>
                          <a:highlight>
                            <a:srgbClr val="C0C0C0"/>
                          </a:highlight>
                          <a:latin typeface="Times New Roman"/>
                          <a:ea typeface="SimSun"/>
                        </a:rPr>
                        <a:t>لغة انجليزية 6</a:t>
                      </a:r>
                      <a:endParaRPr lang="en-US" sz="2000" dirty="0">
                        <a:solidFill>
                          <a:schemeClr val="tx1"/>
                        </a:solidFill>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SimSun"/>
                        </a:rPr>
                        <a:t>لغة انجليزية 5</a:t>
                      </a: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7173">
                <a:tc>
                  <a:txBody>
                    <a:bodyPr/>
                    <a:lstStyle/>
                    <a:p>
                      <a:pPr algn="ctr" rtl="1">
                        <a:spcAft>
                          <a:spcPts val="0"/>
                        </a:spcAft>
                      </a:pPr>
                      <a:r>
                        <a:rPr lang="ar-SA" sz="1800" b="1" dirty="0">
                          <a:latin typeface="Times New Roman"/>
                          <a:ea typeface="SimSun"/>
                        </a:rPr>
                        <a:t>4</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chemeClr val="tx1"/>
                          </a:solidFill>
                          <a:highlight>
                            <a:srgbClr val="C0C0C0"/>
                          </a:highlight>
                          <a:latin typeface="Times New Roman"/>
                          <a:ea typeface="SimSun"/>
                        </a:rPr>
                        <a:t>لغة انجليزية 7</a:t>
                      </a:r>
                      <a:endParaRPr lang="en-US" sz="2000" dirty="0">
                        <a:solidFill>
                          <a:schemeClr val="tx1"/>
                        </a:solidFill>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SimSun"/>
                        </a:rPr>
                        <a:t>لغة انجليزية 6</a:t>
                      </a: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7173">
                <a:tc>
                  <a:txBody>
                    <a:bodyPr/>
                    <a:lstStyle/>
                    <a:p>
                      <a:pPr algn="ctr" rtl="1">
                        <a:spcAft>
                          <a:spcPts val="0"/>
                        </a:spcAft>
                      </a:pPr>
                      <a:r>
                        <a:rPr lang="ar-SA" sz="1800" b="1" dirty="0">
                          <a:latin typeface="Times New Roman"/>
                          <a:ea typeface="SimSun"/>
                        </a:rPr>
                        <a:t>5</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chemeClr val="tx1"/>
                          </a:solidFill>
                          <a:highlight>
                            <a:srgbClr val="C0C0C0"/>
                          </a:highlight>
                          <a:latin typeface="Times New Roman"/>
                          <a:ea typeface="SimSun"/>
                        </a:rPr>
                        <a:t>لغة انجليزية 8</a:t>
                      </a:r>
                      <a:endParaRPr lang="en-US" sz="2000" dirty="0">
                        <a:solidFill>
                          <a:schemeClr val="tx1"/>
                        </a:solidFill>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SimSun"/>
                        </a:rPr>
                        <a:t>لغة انجليزية 7</a:t>
                      </a: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93163">
                <a:tc>
                  <a:txBody>
                    <a:bodyPr/>
                    <a:lstStyle/>
                    <a:p>
                      <a:pPr algn="ctr" rtl="1">
                        <a:spcAft>
                          <a:spcPts val="0"/>
                        </a:spcAft>
                      </a:pPr>
                      <a:r>
                        <a:rPr lang="ar-SA" sz="1800" b="1" dirty="0">
                          <a:latin typeface="Times New Roman"/>
                          <a:ea typeface="SimSun"/>
                        </a:rPr>
                        <a:t>6</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chemeClr val="tx1"/>
                          </a:solidFill>
                          <a:highlight>
                            <a:srgbClr val="C0C0C0"/>
                          </a:highlight>
                          <a:latin typeface="Times New Roman"/>
                          <a:ea typeface="SimSun"/>
                        </a:rPr>
                        <a:t>التدريب العلمي</a:t>
                      </a:r>
                      <a:endParaRPr lang="en-US" sz="2000" dirty="0">
                        <a:solidFill>
                          <a:schemeClr val="tx1"/>
                        </a:solidFill>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SimSun"/>
                        </a:rPr>
                        <a:t>تربية مهنية</a:t>
                      </a: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07173">
                <a:tc>
                  <a:txBody>
                    <a:bodyPr/>
                    <a:lstStyle/>
                    <a:p>
                      <a:pPr algn="ctr" rtl="1">
                        <a:spcAft>
                          <a:spcPts val="0"/>
                        </a:spcAft>
                      </a:pPr>
                      <a:r>
                        <a:rPr lang="ar-SA" sz="1800" b="1" dirty="0">
                          <a:latin typeface="Times New Roman"/>
                          <a:ea typeface="SimSun"/>
                        </a:rPr>
                        <a:t>7</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chemeClr val="tx1"/>
                          </a:solidFill>
                          <a:latin typeface="Times New Roman"/>
                          <a:ea typeface="SimSun"/>
                        </a:rPr>
                        <a:t>التربية الفنية</a:t>
                      </a:r>
                      <a:endParaRPr lang="en-US" sz="2000" dirty="0">
                        <a:solidFill>
                          <a:schemeClr val="tx1"/>
                        </a:solidFill>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1499">
                <a:tc>
                  <a:txBody>
                    <a:bodyPr/>
                    <a:lstStyle/>
                    <a:p>
                      <a:pPr algn="ctr" rtl="1">
                        <a:spcAft>
                          <a:spcPts val="0"/>
                        </a:spcAft>
                      </a:pPr>
                      <a:r>
                        <a:rPr lang="ar-SA" sz="1800" b="1" dirty="0">
                          <a:latin typeface="Times New Roman"/>
                          <a:ea typeface="SimSun"/>
                        </a:rPr>
                        <a:t>8</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100" b="1" dirty="0">
                          <a:solidFill>
                            <a:schemeClr val="tx1"/>
                          </a:solidFill>
                          <a:highlight>
                            <a:srgbClr val="C0C0C0"/>
                          </a:highlight>
                          <a:latin typeface="Times New Roman"/>
                          <a:ea typeface="SimSun"/>
                        </a:rPr>
                        <a:t>البحث ومصادر المعلومات</a:t>
                      </a:r>
                      <a:endParaRPr lang="en-US" sz="2000" dirty="0">
                        <a:solidFill>
                          <a:schemeClr val="tx1"/>
                        </a:solidFill>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1499">
                <a:tc>
                  <a:txBody>
                    <a:bodyPr/>
                    <a:lstStyle/>
                    <a:p>
                      <a:pPr algn="ctr" rtl="1">
                        <a:spcAft>
                          <a:spcPts val="0"/>
                        </a:spcAft>
                      </a:pPr>
                      <a:r>
                        <a:rPr lang="ar-SA" sz="1800" b="1" dirty="0">
                          <a:latin typeface="Times New Roman"/>
                          <a:ea typeface="SimSun"/>
                        </a:rPr>
                        <a:t>9</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chemeClr val="tx1"/>
                          </a:solidFill>
                          <a:highlight>
                            <a:srgbClr val="C0C0C0"/>
                          </a:highlight>
                          <a:latin typeface="Times New Roman"/>
                          <a:ea typeface="SimSun"/>
                        </a:rPr>
                        <a:t>مهارات رياضية</a:t>
                      </a:r>
                      <a:endParaRPr lang="en-US" sz="2000" dirty="0">
                        <a:solidFill>
                          <a:schemeClr val="tx1"/>
                        </a:solidFill>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latin typeface="Times New Roman"/>
                          <a:ea typeface="SimSun"/>
                        </a:rPr>
                        <a:t>رياضيات1+2</a:t>
                      </a: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1499">
                <a:tc>
                  <a:txBody>
                    <a:bodyPr/>
                    <a:lstStyle/>
                    <a:p>
                      <a:pPr algn="ctr" rtl="1">
                        <a:spcAft>
                          <a:spcPts val="0"/>
                        </a:spcAft>
                      </a:pPr>
                      <a:r>
                        <a:rPr lang="ar-SA" sz="1800" b="1" dirty="0">
                          <a:latin typeface="Times New Roman"/>
                          <a:ea typeface="SimSun"/>
                        </a:rPr>
                        <a:t>10</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r>
                        <a:rPr lang="ar-SA" sz="1400" b="1" dirty="0">
                          <a:solidFill>
                            <a:schemeClr val="tx1"/>
                          </a:solidFill>
                          <a:highlight>
                            <a:srgbClr val="C0C0C0"/>
                          </a:highlight>
                          <a:latin typeface="Times New Roman"/>
                          <a:ea typeface="SimSun"/>
                        </a:rPr>
                        <a:t>علم الأرض</a:t>
                      </a:r>
                      <a:endParaRPr lang="en-US" sz="2000" dirty="0">
                        <a:solidFill>
                          <a:schemeClr val="tx1"/>
                        </a:solidFill>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20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1499">
                <a:tc>
                  <a:txBody>
                    <a:bodyPr/>
                    <a:lstStyle/>
                    <a:p>
                      <a:pPr algn="ctr" rtl="1">
                        <a:spcAft>
                          <a:spcPts val="0"/>
                        </a:spcAft>
                      </a:pPr>
                      <a:r>
                        <a:rPr lang="ar-SA" sz="1800" b="1" dirty="0">
                          <a:latin typeface="Times New Roman"/>
                          <a:ea typeface="SimSun"/>
                        </a:rPr>
                        <a:t>11</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spcAft>
                          <a:spcPts val="0"/>
                        </a:spcAft>
                      </a:pPr>
                      <a:endParaRPr lang="en-US" sz="1200" dirty="0">
                        <a:latin typeface="Times New Roman"/>
                        <a:ea typeface="SimSu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311499">
                <a:tc>
                  <a:txBody>
                    <a:bodyPr/>
                    <a:lstStyle/>
                    <a:p>
                      <a:pPr algn="ctr" rtl="1">
                        <a:spcAft>
                          <a:spcPts val="0"/>
                        </a:spcAft>
                      </a:pPr>
                      <a:r>
                        <a:rPr lang="ar-SA" sz="1800" b="1" dirty="0">
                          <a:latin typeface="Times New Roman"/>
                          <a:ea typeface="SimSun"/>
                        </a:rPr>
                        <a:t>12</a:t>
                      </a:r>
                      <a:endParaRPr lang="en-US" sz="20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en-US"/>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endParaRPr lang="en-US" dirty="0"/>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912064">
                <a:tc gridSpan="3">
                  <a:txBody>
                    <a:bodyPr/>
                    <a:lstStyle/>
                    <a:p>
                      <a:pPr algn="ctr" rtl="1">
                        <a:spcAft>
                          <a:spcPts val="0"/>
                        </a:spcAft>
                      </a:pPr>
                      <a:r>
                        <a:rPr lang="ar-SA" sz="2400" b="1" dirty="0">
                          <a:latin typeface="Times New Roman"/>
                          <a:ea typeface="SimSun"/>
                        </a:rPr>
                        <a:t>مجموع الساعات 10 ساعات</a:t>
                      </a:r>
                      <a:endParaRPr lang="en-US" sz="1800" dirty="0">
                        <a:latin typeface="Times New Roman"/>
                        <a:ea typeface="SimSun"/>
                      </a:endParaRPr>
                    </a:p>
                    <a:p>
                      <a:pPr algn="ctr" rtl="1">
                        <a:spcAft>
                          <a:spcPts val="0"/>
                        </a:spcAft>
                      </a:pPr>
                      <a:r>
                        <a:rPr lang="ar-SA" sz="2400" b="1" dirty="0">
                          <a:latin typeface="Times New Roman"/>
                          <a:ea typeface="SimSun"/>
                        </a:rPr>
                        <a:t>يتطلب دراسة مقررين كحد أدنى</a:t>
                      </a:r>
                      <a:endParaRPr lang="en-US" sz="1800" dirty="0">
                        <a:latin typeface="Times New Roman"/>
                        <a:ea typeface="SimSun"/>
                      </a:endParaRPr>
                    </a:p>
                  </a:txBody>
                  <a:tcPr marL="59473" marR="59473"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2755</TotalTime>
  <Words>1275</Words>
  <Application>Microsoft Office PowerPoint</Application>
  <PresentationFormat>عرض على الشاشة (3:4)‏</PresentationFormat>
  <Paragraphs>316</Paragraphs>
  <Slides>21</Slides>
  <Notes>13</Notes>
  <HiddenSlides>0</HiddenSlides>
  <MMClips>0</MMClips>
  <ScaleCrop>false</ScaleCrop>
  <HeadingPairs>
    <vt:vector size="6" baseType="variant">
      <vt:variant>
        <vt:lpstr>الخطوط المستخدمة</vt:lpstr>
      </vt:variant>
      <vt:variant>
        <vt:i4>15</vt:i4>
      </vt:variant>
      <vt:variant>
        <vt:lpstr>سمة</vt:lpstr>
      </vt:variant>
      <vt:variant>
        <vt:i4>1</vt:i4>
      </vt:variant>
      <vt:variant>
        <vt:lpstr>عناوين الشرائح</vt:lpstr>
      </vt:variant>
      <vt:variant>
        <vt:i4>21</vt:i4>
      </vt:variant>
    </vt:vector>
  </HeadingPairs>
  <TitlesOfParts>
    <vt:vector size="37" baseType="lpstr">
      <vt:lpstr>Tahoma</vt:lpstr>
      <vt:lpstr>Arial</vt:lpstr>
      <vt:lpstr>Wingdings</vt:lpstr>
      <vt:lpstr>Calibri</vt:lpstr>
      <vt:lpstr>AL-Mohanad</vt:lpstr>
      <vt:lpstr>Courier New</vt:lpstr>
      <vt:lpstr>Times New Roman</vt:lpstr>
      <vt:lpstr>SimSun</vt:lpstr>
      <vt:lpstr>Monotype Koufi</vt:lpstr>
      <vt:lpstr>Ousbouh</vt:lpstr>
      <vt:lpstr>B-ALMATEEN</vt:lpstr>
      <vt:lpstr>HeshamNormal</vt:lpstr>
      <vt:lpstr>AL-Mateen</vt:lpstr>
      <vt:lpstr>Arial Black</vt:lpstr>
      <vt:lpstr>DecoType Naskh</vt:lpstr>
      <vt:lpstr>Textured</vt:lpstr>
      <vt:lpstr>الشريحة 1</vt:lpstr>
      <vt:lpstr>  </vt:lpstr>
      <vt:lpstr>أنماط التعليم الثانوي</vt:lpstr>
      <vt:lpstr>نظام المقررات  في التعليم الثانوي (نظام الساعات المعتمدة)</vt:lpstr>
      <vt:lpstr>ما هو هدف نظام المقررات؟</vt:lpstr>
      <vt:lpstr>الخطة الدراسية</vt:lpstr>
      <vt:lpstr> البرنامج العام ( المشترك) </vt:lpstr>
      <vt:lpstr>البرنامج التخصصي( قسم العلوم الطبيعية )</vt:lpstr>
      <vt:lpstr>المقررات الاختيارية العامة</vt:lpstr>
      <vt:lpstr>الأسس التي يقوم عليها نظام المقررات</vt:lpstr>
      <vt:lpstr>من مزايا لنظام المقررات</vt:lpstr>
      <vt:lpstr>من مزايا لنظام المقررات</vt:lpstr>
      <vt:lpstr>تقويم المتعلم في نظام المقررات</vt:lpstr>
      <vt:lpstr> متى يعد الطالب متخرجا  في نظام المقررات؟          يعد الطالب متخرجاً من المرحلة الثانوية بنظام المقررات إذا اجتاز جميع المقررات المطلوبة بما لا يقل عن ( 200) ساعة، وفق التوزيع التالي: 125 ساعة من البرنامج المشترك   65 ساعة  من البرنامج التخصصي  10 ساعات من البرنامج الاختيار</vt:lpstr>
      <vt:lpstr> النجاح </vt:lpstr>
      <vt:lpstr>النجاح</vt:lpstr>
      <vt:lpstr>التقديرات للمقررات الدراسية تكون وفق الآتي: </vt:lpstr>
      <vt:lpstr>الشريحة 18</vt:lpstr>
      <vt:lpstr>تقويم مشروع التعليم الثانوي (نظام المقررات)</vt:lpstr>
      <vt:lpstr>على مستوى الطالب:</vt:lpstr>
      <vt:lpstr>   شكراً لاستماعكم  وحسن إنصاتكم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TFSTG</dc:creator>
  <cp:lastModifiedBy>odri</cp:lastModifiedBy>
  <cp:revision>240</cp:revision>
  <dcterms:created xsi:type="dcterms:W3CDTF">2009-01-18T14:59:20Z</dcterms:created>
  <dcterms:modified xsi:type="dcterms:W3CDTF">2012-09-02T10:58:24Z</dcterms:modified>
</cp:coreProperties>
</file>